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614" r:id="rId6"/>
    <p:sldId id="261" r:id="rId7"/>
    <p:sldId id="262" r:id="rId8"/>
    <p:sldId id="263" r:id="rId9"/>
    <p:sldId id="612" r:id="rId10"/>
    <p:sldId id="61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usso One" panose="02000503050000020004" pitchFamily="2" charset="0"/>
      <p:regular r:id="rId17"/>
    </p:embeddedFont>
    <p:embeddedFont>
      <p:font typeface="Segoe Script" panose="030B0504020000000003" pitchFamily="66" charset="0"/>
      <p:regular r:id="rId18"/>
      <p:bold r:id="rId19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E74424"/>
    <a:srgbClr val="FFC302"/>
    <a:srgbClr val="1B9C49"/>
    <a:srgbClr val="161D49"/>
    <a:srgbClr val="0DA4C1"/>
    <a:srgbClr val="434343"/>
    <a:srgbClr val="626262"/>
    <a:srgbClr val="136095"/>
    <a:srgbClr val="C89D00"/>
    <a:srgbClr val="D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3A2F-53BD-4A44-8B88-AF65E1FB6D21}" type="datetimeFigureOut">
              <a:rPr lang="pl-PL" smtClean="0"/>
              <a:t>30.01.2023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DE2F-904E-4E4A-8B93-661EAE036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1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094B570-8FD0-4D31-802B-6644A31B86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ctr"/>
          <a:lstStyle>
            <a:lvl1pPr algn="l">
              <a:lnSpc>
                <a:spcPct val="90000"/>
              </a:lnSpc>
              <a:defRPr sz="6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 anchor="ctr"/>
          <a:lstStyle>
            <a:lvl1pPr marL="0" indent="0" algn="l">
              <a:spcBef>
                <a:spcPts val="0"/>
              </a:spcBef>
              <a:buNone/>
              <a:defRPr sz="2400" cap="small" baseline="0">
                <a:latin typeface="Segoe Script" panose="030B0504020000000003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F5DF2C-E392-4454-BAA1-5EDF224E4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301631"/>
            <a:ext cx="3429838" cy="709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lajd tytułowy 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4515FFB-F81A-4F50-9C76-8696609D56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502152" y="0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3838015" y="884255"/>
            <a:ext cx="6597464" cy="3438508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2D078E6-C52E-4B52-AA6D-25B6E9C76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9" y="256574"/>
            <a:ext cx="2726417" cy="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17705" y="1409887"/>
            <a:ext cx="11048474" cy="510064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5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C729BAE-ADB3-4A47-8F87-6D02E505C950}"/>
              </a:ext>
            </a:extLst>
          </p:cNvPr>
          <p:cNvSpPr/>
          <p:nvPr userDrawn="1"/>
        </p:nvSpPr>
        <p:spPr>
          <a:xfrm>
            <a:off x="683288" y="733530"/>
            <a:ext cx="3305908" cy="48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1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C8A6105-63BD-44DB-953F-60E64E915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8140" y="2493902"/>
            <a:ext cx="5119206" cy="35413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8" descr="Znalezione obrazy dla zapytania EMOJI ICON">
            <a:extLst>
              <a:ext uri="{FF2B5EF4-FFF2-40B4-BE49-F238E27FC236}">
                <a16:creationId xmlns:a16="http://schemas.microsoft.com/office/drawing/2014/main" id="{6ECDF99B-5C78-4F0A-9323-EC5598937E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54726"/>
          <a:stretch/>
        </p:blipFill>
        <p:spPr bwMode="auto">
          <a:xfrm>
            <a:off x="424074" y="3429000"/>
            <a:ext cx="7333254" cy="16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ZIĘKUJ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63084" y="3346389"/>
            <a:ext cx="10363200" cy="13621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600" b="1" cap="small" baseline="0">
                <a:solidFill>
                  <a:srgbClr val="FFC000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pl-PL" dirty="0"/>
              <a:t>DZIĘKUJĘ!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D8E05A3-DAD8-4903-8605-1B733CE27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22" y="5632114"/>
            <a:ext cx="2523928" cy="5221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7A7DD60-227A-4AA8-AF05-2A4A93EB0497}"/>
              </a:ext>
            </a:extLst>
          </p:cNvPr>
          <p:cNvSpPr txBox="1"/>
          <p:nvPr/>
        </p:nvSpPr>
        <p:spPr>
          <a:xfrm>
            <a:off x="2172236" y="4818230"/>
            <a:ext cx="96665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pl-PL" sz="1600" b="1">
                <a:latin typeface="Sage"/>
              </a:rPr>
              <a:t>FUNDACJA LEAN EDUCATION</a:t>
            </a:r>
            <a:endParaRPr lang="pl-PL" sz="1600">
              <a:latin typeface="Sage"/>
            </a:endParaRPr>
          </a:p>
          <a:p>
            <a:pPr algn="r" fontAlgn="base"/>
            <a:r>
              <a:rPr lang="pl-PL" sz="1600">
                <a:latin typeface="Sage"/>
              </a:rPr>
              <a:t>​80-279 Gdańsk, </a:t>
            </a:r>
            <a:r>
              <a:rPr lang="pl-PL" sz="1600" err="1">
                <a:latin typeface="Sage"/>
              </a:rPr>
              <a:t>ul.Kolberga</a:t>
            </a:r>
            <a:r>
              <a:rPr lang="pl-PL" sz="1600">
                <a:latin typeface="Sage"/>
              </a:rPr>
              <a:t> 13, www.leaneducation.pl </a:t>
            </a:r>
          </a:p>
          <a:p>
            <a:pPr algn="r" fontAlgn="base"/>
            <a:r>
              <a:rPr lang="pl-PL" sz="1600">
                <a:latin typeface="Sage"/>
              </a:rPr>
              <a:t>REGON: 380598129 I NIP: 5842773811 I KRS: 0000737272</a:t>
            </a:r>
          </a:p>
          <a:p>
            <a:pPr algn="r" fontAlgn="base"/>
            <a:r>
              <a:rPr lang="pl-PL" sz="1600">
                <a:latin typeface="Sage"/>
              </a:rPr>
              <a:t>​</a:t>
            </a:r>
          </a:p>
          <a:p>
            <a:pPr algn="r"/>
            <a:endParaRPr lang="en-US" sz="1600">
              <a:latin typeface="Sage"/>
            </a:endParaRPr>
          </a:p>
        </p:txBody>
      </p:sp>
    </p:spTree>
    <p:extLst>
      <p:ext uri="{BB962C8B-B14F-4D97-AF65-F5344CB8AC3E}">
        <p14:creationId xmlns:p14="http://schemas.microsoft.com/office/powerpoint/2010/main" val="31987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1418458"/>
            <a:ext cx="5226954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1418458"/>
            <a:ext cx="5231285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4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2002958"/>
            <a:ext cx="5226954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2002958"/>
            <a:ext cx="5231285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Tekst — symbol zastępczy 2">
            <a:extLst>
              <a:ext uri="{FF2B5EF4-FFF2-40B4-BE49-F238E27FC236}">
                <a16:creationId xmlns:a16="http://schemas.microsoft.com/office/drawing/2014/main" id="{0A556F9C-6088-4659-979F-AD489D3109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7704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0" name="Tekst — symbol zastępczy 4">
            <a:extLst>
              <a:ext uri="{FF2B5EF4-FFF2-40B4-BE49-F238E27FC236}">
                <a16:creationId xmlns:a16="http://schemas.microsoft.com/office/drawing/2014/main" id="{3FD4B99D-23A0-4FDA-8D9F-29F844A0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7290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38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123"/>
          <a:stretch/>
        </p:blipFill>
        <p:spPr bwMode="invGray">
          <a:xfrm rot="16200000">
            <a:off x="-3255621" y="3245026"/>
            <a:ext cx="6868594" cy="357352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80160" y="2160397"/>
            <a:ext cx="9628632" cy="43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</a:t>
            </a:r>
          </a:p>
          <a:p>
            <a:pPr lvl="6" rtl="0"/>
            <a:r>
              <a:rPr lang="pl-PL" dirty="0"/>
              <a:t>Siódmy</a:t>
            </a:r>
          </a:p>
          <a:p>
            <a:pPr lvl="7" rtl="0"/>
            <a:r>
              <a:rPr lang="pl-PL" dirty="0"/>
              <a:t>Ósmy</a:t>
            </a:r>
          </a:p>
          <a:p>
            <a:pPr lvl="8" rtl="0"/>
            <a:r>
              <a:rPr lang="pl-PL" dirty="0"/>
              <a:t>Dziewiąty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-1" y="6492874"/>
            <a:ext cx="357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1DA4D2-2D7B-4EA7-AFE3-2F76CC8247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2814" y="679639"/>
            <a:ext cx="1502979" cy="310961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F1616E-0663-4677-8A4C-426A015A693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872624"/>
            <a:ext cx="1914985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3A099BB-5B75-4C42-AD57-81358994489F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981298"/>
            <a:ext cx="1231812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72" r:id="rId5"/>
    <p:sldLayoutId id="2147483669" r:id="rId6"/>
    <p:sldLayoutId id="2147483666" r:id="rId7"/>
    <p:sldLayoutId id="2147483670" r:id="rId8"/>
    <p:sldLayoutId id="2147483671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Segoe Script" panose="030B0504020000000003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93AC0-A18D-4EAB-A479-2E2F42828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Lekcja 2</a:t>
            </a:r>
            <a:br>
              <a:rPr lang="pl-PL" dirty="0"/>
            </a:br>
            <a:r>
              <a:rPr lang="pl-PL" sz="5300" dirty="0"/>
              <a:t>Tożsamość i wartości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0689FA-D1A1-415E-9132-ABCE4E36E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Etap 1 konkursu młody </a:t>
            </a:r>
            <a:r>
              <a:rPr lang="pl-PL" dirty="0" err="1"/>
              <a:t>lean</a:t>
            </a:r>
            <a:r>
              <a:rPr lang="pl-PL" dirty="0"/>
              <a:t> lider</a:t>
            </a:r>
          </a:p>
        </p:txBody>
      </p:sp>
    </p:spTree>
    <p:extLst>
      <p:ext uri="{BB962C8B-B14F-4D97-AF65-F5344CB8AC3E}">
        <p14:creationId xmlns:p14="http://schemas.microsoft.com/office/powerpoint/2010/main" val="2730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E1593B2D-5317-41DB-89F6-19B376905A0C}"/>
              </a:ext>
            </a:extLst>
          </p:cNvPr>
          <p:cNvSpPr/>
          <p:nvPr/>
        </p:nvSpPr>
        <p:spPr>
          <a:xfrm>
            <a:off x="5927621" y="3163273"/>
            <a:ext cx="3317744" cy="2525447"/>
          </a:xfrm>
          <a:custGeom>
            <a:avLst/>
            <a:gdLst>
              <a:gd name="connsiteX0" fmla="*/ 1199072 w 2889849"/>
              <a:gd name="connsiteY0" fmla="*/ 2199736 h 2199736"/>
              <a:gd name="connsiteX1" fmla="*/ 1794294 w 2889849"/>
              <a:gd name="connsiteY1" fmla="*/ 1742536 h 2199736"/>
              <a:gd name="connsiteX2" fmla="*/ 2734574 w 2889849"/>
              <a:gd name="connsiteY2" fmla="*/ 1699404 h 2199736"/>
              <a:gd name="connsiteX3" fmla="*/ 2889849 w 2889849"/>
              <a:gd name="connsiteY3" fmla="*/ 86265 h 2199736"/>
              <a:gd name="connsiteX4" fmla="*/ 0 w 2889849"/>
              <a:gd name="connsiteY4" fmla="*/ 0 h 2199736"/>
              <a:gd name="connsiteX5" fmla="*/ 172528 w 2889849"/>
              <a:gd name="connsiteY5" fmla="*/ 1794295 h 2199736"/>
              <a:gd name="connsiteX6" fmla="*/ 1199072 w 2889849"/>
              <a:gd name="connsiteY6" fmla="*/ 1759789 h 2199736"/>
              <a:gd name="connsiteX7" fmla="*/ 1199072 w 2889849"/>
              <a:gd name="connsiteY7" fmla="*/ 2199736 h 219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849" h="2199736">
                <a:moveTo>
                  <a:pt x="1199072" y="2199736"/>
                </a:moveTo>
                <a:lnTo>
                  <a:pt x="1794294" y="1742536"/>
                </a:lnTo>
                <a:lnTo>
                  <a:pt x="2734574" y="1699404"/>
                </a:lnTo>
                <a:lnTo>
                  <a:pt x="2889849" y="86265"/>
                </a:lnTo>
                <a:lnTo>
                  <a:pt x="0" y="0"/>
                </a:lnTo>
                <a:lnTo>
                  <a:pt x="172528" y="1794295"/>
                </a:lnTo>
                <a:lnTo>
                  <a:pt x="1199072" y="1759789"/>
                </a:lnTo>
                <a:lnTo>
                  <a:pt x="1199072" y="2199736"/>
                </a:lnTo>
                <a:close/>
              </a:path>
            </a:pathLst>
          </a:custGeom>
          <a:solidFill>
            <a:schemeClr val="accent5">
              <a:alpha val="7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KOLEJNEJ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LEKCJI</a:t>
            </a: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5133802" y="1077614"/>
            <a:ext cx="2852270" cy="2485832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8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DO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ZOBACZENIA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B49817-2FB6-4793-9A34-545D48EE61BF}"/>
              </a:ext>
            </a:extLst>
          </p:cNvPr>
          <p:cNvSpPr/>
          <p:nvPr/>
        </p:nvSpPr>
        <p:spPr>
          <a:xfrm>
            <a:off x="3606925" y="2628240"/>
            <a:ext cx="2812655" cy="2396698"/>
          </a:xfrm>
          <a:custGeom>
            <a:avLst/>
            <a:gdLst>
              <a:gd name="connsiteX0" fmla="*/ 1293962 w 2449902"/>
              <a:gd name="connsiteY0" fmla="*/ 2087592 h 2087592"/>
              <a:gd name="connsiteX1" fmla="*/ 1293962 w 2449902"/>
              <a:gd name="connsiteY1" fmla="*/ 1733909 h 2087592"/>
              <a:gd name="connsiteX2" fmla="*/ 2234241 w 2449902"/>
              <a:gd name="connsiteY2" fmla="*/ 1733909 h 2087592"/>
              <a:gd name="connsiteX3" fmla="*/ 2449902 w 2449902"/>
              <a:gd name="connsiteY3" fmla="*/ 0 h 2087592"/>
              <a:gd name="connsiteX4" fmla="*/ 0 w 2449902"/>
              <a:gd name="connsiteY4" fmla="*/ 120770 h 2087592"/>
              <a:gd name="connsiteX5" fmla="*/ 155275 w 2449902"/>
              <a:gd name="connsiteY5" fmla="*/ 1725283 h 2087592"/>
              <a:gd name="connsiteX6" fmla="*/ 733245 w 2449902"/>
              <a:gd name="connsiteY6" fmla="*/ 1725283 h 2087592"/>
              <a:gd name="connsiteX7" fmla="*/ 1293962 w 2449902"/>
              <a:gd name="connsiteY7" fmla="*/ 2087592 h 20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02" h="2087592">
                <a:moveTo>
                  <a:pt x="1293962" y="2087592"/>
                </a:moveTo>
                <a:lnTo>
                  <a:pt x="1293962" y="1733909"/>
                </a:lnTo>
                <a:lnTo>
                  <a:pt x="2234241" y="1733909"/>
                </a:lnTo>
                <a:lnTo>
                  <a:pt x="2449902" y="0"/>
                </a:lnTo>
                <a:lnTo>
                  <a:pt x="0" y="120770"/>
                </a:lnTo>
                <a:lnTo>
                  <a:pt x="155275" y="1725283"/>
                </a:lnTo>
                <a:lnTo>
                  <a:pt x="733245" y="1725283"/>
                </a:lnTo>
                <a:lnTo>
                  <a:pt x="1293962" y="2087592"/>
                </a:lnTo>
                <a:close/>
              </a:path>
            </a:pathLst>
          </a:custGeom>
          <a:solidFill>
            <a:schemeClr val="accent2">
              <a:alpha val="8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NA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A4524E1-DE4B-4DB4-974A-1843E795E66F}"/>
              </a:ext>
            </a:extLst>
          </p:cNvPr>
          <p:cNvSpPr/>
          <p:nvPr/>
        </p:nvSpPr>
        <p:spPr>
          <a:xfrm>
            <a:off x="713433" y="643095"/>
            <a:ext cx="2572378" cy="713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B43FBC6-68F0-4EA5-BD88-E1F7B87978DD}"/>
              </a:ext>
            </a:extLst>
          </p:cNvPr>
          <p:cNvSpPr/>
          <p:nvPr/>
        </p:nvSpPr>
        <p:spPr>
          <a:xfrm>
            <a:off x="3013189" y="4126055"/>
            <a:ext cx="6812782" cy="1679149"/>
          </a:xfrm>
          <a:custGeom>
            <a:avLst/>
            <a:gdLst>
              <a:gd name="connsiteX0" fmla="*/ 0 w 6812782"/>
              <a:gd name="connsiteY0" fmla="*/ 200967 h 1679149"/>
              <a:gd name="connsiteX1" fmla="*/ 2602523 w 6812782"/>
              <a:gd name="connsiteY1" fmla="*/ 1678075 h 1679149"/>
              <a:gd name="connsiteX2" fmla="*/ 6812782 w 6812782"/>
              <a:gd name="connsiteY2" fmla="*/ 0 h 167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2782" h="1679149">
                <a:moveTo>
                  <a:pt x="0" y="200967"/>
                </a:moveTo>
                <a:cubicBezTo>
                  <a:pt x="733529" y="956268"/>
                  <a:pt x="1467059" y="1711570"/>
                  <a:pt x="2602523" y="1678075"/>
                </a:cubicBezTo>
                <a:cubicBezTo>
                  <a:pt x="3737987" y="1644581"/>
                  <a:pt x="5275384" y="822290"/>
                  <a:pt x="681278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531C7B2B-C099-4054-B738-A402D6381B3E}"/>
              </a:ext>
            </a:extLst>
          </p:cNvPr>
          <p:cNvSpPr/>
          <p:nvPr/>
        </p:nvSpPr>
        <p:spPr>
          <a:xfrm rot="16766111">
            <a:off x="2619664" y="395020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749A171-D295-4C18-AA96-73450EC1152A}"/>
              </a:ext>
            </a:extLst>
          </p:cNvPr>
          <p:cNvSpPr/>
          <p:nvPr/>
        </p:nvSpPr>
        <p:spPr>
          <a:xfrm rot="20916536">
            <a:off x="9671103" y="375271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5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1B339-8239-4F7B-9A80-A85CE0F7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naszego zespołu i naszej klasy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FDE041-B0F0-4045-9FCC-9F979199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24FDEB17-5C74-4E20-B5DD-F3756F329077}"/>
              </a:ext>
            </a:extLst>
          </p:cNvPr>
          <p:cNvSpPr txBox="1">
            <a:spLocks/>
          </p:cNvSpPr>
          <p:nvPr/>
        </p:nvSpPr>
        <p:spPr>
          <a:xfrm>
            <a:off x="1191491" y="1500237"/>
            <a:ext cx="6037984" cy="4585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b="1" dirty="0"/>
              <a:t>WARTOŚCI </a:t>
            </a:r>
          </a:p>
          <a:p>
            <a:r>
              <a:rPr lang="pl-PL" dirty="0"/>
              <a:t>to takie cechy, za które szanuję swoich przyjaciół, to zachowania które obserwuję u moich rodziców;</a:t>
            </a:r>
          </a:p>
          <a:p>
            <a:r>
              <a:rPr lang="pl-PL" dirty="0"/>
              <a:t>to cechy zespołu, którymi chciałbym/chciałabym aby kierowały się w swoim życiu;</a:t>
            </a:r>
          </a:p>
          <a:p>
            <a:r>
              <a:rPr lang="pl-PL" dirty="0"/>
              <a:t>są tym za co najbardziej cenimy inne osoby; </a:t>
            </a:r>
          </a:p>
          <a:p>
            <a:r>
              <a:rPr lang="pl-PL" dirty="0"/>
              <a:t>nasze codzienne zachowania, w których dajemy świadectwo tego co stanowi niematerialną wartość w oczach innych osób; </a:t>
            </a:r>
          </a:p>
          <a:p>
            <a:r>
              <a:rPr lang="pl-PL" dirty="0"/>
              <a:t>to pryzmat przez który obserwuję zachowania otaczających mnie ludzi i wydarzeń, których jestem uczestnikiem lub tylko obserwatorem. </a:t>
            </a:r>
          </a:p>
        </p:txBody>
      </p:sp>
      <p:pic>
        <p:nvPicPr>
          <p:cNvPr id="7" name="Picture 2" descr="Podobny obraz">
            <a:extLst>
              <a:ext uri="{FF2B5EF4-FFF2-40B4-BE49-F238E27FC236}">
                <a16:creationId xmlns:a16="http://schemas.microsoft.com/office/drawing/2014/main" id="{B9A797CB-D484-4354-80F9-D5DC6E988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311879"/>
            <a:ext cx="4462146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7472B36-22C4-4501-B1D2-CEF50D3E4B7D}"/>
              </a:ext>
            </a:extLst>
          </p:cNvPr>
          <p:cNvSpPr txBox="1"/>
          <p:nvPr/>
        </p:nvSpPr>
        <p:spPr>
          <a:xfrm>
            <a:off x="8387921" y="2157990"/>
            <a:ext cx="219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Przykład z przedsiębiorstwa</a:t>
            </a:r>
          </a:p>
        </p:txBody>
      </p:sp>
    </p:spTree>
    <p:extLst>
      <p:ext uri="{BB962C8B-B14F-4D97-AF65-F5344CB8AC3E}">
        <p14:creationId xmlns:p14="http://schemas.microsoft.com/office/powerpoint/2010/main" val="34132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3F6D42-FB50-4F23-9377-33E71C55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naszego zespołu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2DC707-CADA-4AAE-B0F9-B6296198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FA8189A1-3450-4EE5-8110-C2C1E789D419}"/>
              </a:ext>
            </a:extLst>
          </p:cNvPr>
          <p:cNvSpPr txBox="1">
            <a:spLocks/>
          </p:cNvSpPr>
          <p:nvPr/>
        </p:nvSpPr>
        <p:spPr>
          <a:xfrm>
            <a:off x="780324" y="1921650"/>
            <a:ext cx="5365303" cy="3388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Napiszcie na małych karteczkach 3 wartości,  które są dla Was osobiście ważne.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l-PL" dirty="0">
                <a:solidFill>
                  <a:srgbClr val="C00000"/>
                </a:solidFill>
              </a:rPr>
              <a:t>1 KARTECZKA = 1 WARTOŚĆ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Jeśli nie macie pomysłu – popatrzcie na rysunek, wyszukajcie w Internecie strony znanych firm i poszukajcie jakimi wartościami się kierują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44431D2-B040-4D36-89DC-A31B7EA9B0BE}"/>
              </a:ext>
            </a:extLst>
          </p:cNvPr>
          <p:cNvSpPr txBox="1"/>
          <p:nvPr/>
        </p:nvSpPr>
        <p:spPr>
          <a:xfrm>
            <a:off x="7574909" y="1921650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DA4C1"/>
                </a:solidFill>
              </a:rPr>
              <a:t>SZACUNEK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989EDF1-559C-479B-8E2A-A05D9396B74C}"/>
              </a:ext>
            </a:extLst>
          </p:cNvPr>
          <p:cNvGrpSpPr/>
          <p:nvPr/>
        </p:nvGrpSpPr>
        <p:grpSpPr>
          <a:xfrm>
            <a:off x="7178422" y="3189611"/>
            <a:ext cx="402026" cy="402026"/>
            <a:chOff x="8988205" y="2461754"/>
            <a:chExt cx="402026" cy="402026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CCB6F115-F601-4CA3-ABDD-E7224C594E57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C818ABB2-D3BC-4EBB-A6AF-0A5721268615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FFC000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DF1050E6-CA85-46D9-9E41-630872E0F7F3}"/>
              </a:ext>
            </a:extLst>
          </p:cNvPr>
          <p:cNvGrpSpPr/>
          <p:nvPr/>
        </p:nvGrpSpPr>
        <p:grpSpPr>
          <a:xfrm>
            <a:off x="8165135" y="1247185"/>
            <a:ext cx="402026" cy="402026"/>
            <a:chOff x="8988205" y="2461754"/>
            <a:chExt cx="402026" cy="402026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74434237-B194-48FE-A3BE-75827635963C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D40137BA-6DE6-4E57-B214-90D9D8E01947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61D49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EEE8FD85-F04A-4BDD-9389-15E230C286E5}"/>
              </a:ext>
            </a:extLst>
          </p:cNvPr>
          <p:cNvGrpSpPr/>
          <p:nvPr/>
        </p:nvGrpSpPr>
        <p:grpSpPr>
          <a:xfrm>
            <a:off x="7178422" y="1905007"/>
            <a:ext cx="402026" cy="402026"/>
            <a:chOff x="8988205" y="2461754"/>
            <a:chExt cx="402026" cy="402026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AF8633F3-F380-43E3-9527-1DA5F16ECB9C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A7299E1A-816D-4171-B20E-F7F4BE548BE8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0DA4C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4D9605F2-C65F-4B02-9EC7-8F753DCCE28B}"/>
              </a:ext>
            </a:extLst>
          </p:cNvPr>
          <p:cNvGrpSpPr/>
          <p:nvPr/>
        </p:nvGrpSpPr>
        <p:grpSpPr>
          <a:xfrm>
            <a:off x="8182722" y="3834412"/>
            <a:ext cx="402026" cy="402026"/>
            <a:chOff x="8988205" y="2461754"/>
            <a:chExt cx="402026" cy="402026"/>
          </a:xfrm>
        </p:grpSpPr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65C73A4A-82A8-43B4-84B2-66AA74C72D4A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D1677E58-073F-47BD-9846-542BCE896A35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E74424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0AA9200-3D85-47D1-AB06-37D4B59E650B}"/>
              </a:ext>
            </a:extLst>
          </p:cNvPr>
          <p:cNvGrpSpPr/>
          <p:nvPr/>
        </p:nvGrpSpPr>
        <p:grpSpPr>
          <a:xfrm>
            <a:off x="8165135" y="2532707"/>
            <a:ext cx="402026" cy="402026"/>
            <a:chOff x="8988205" y="2461754"/>
            <a:chExt cx="402026" cy="402026"/>
          </a:xfrm>
        </p:grpSpPr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7AA6E66B-4516-4211-B16E-354C3969106A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9452A819-82A5-40FF-8AC8-1D58DAA6BC17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B9C49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7" name="Prostokąt 26">
            <a:extLst>
              <a:ext uri="{FF2B5EF4-FFF2-40B4-BE49-F238E27FC236}">
                <a16:creationId xmlns:a16="http://schemas.microsoft.com/office/drawing/2014/main" id="{30945CC6-ADB9-4A40-9EF6-EA043193CF72}"/>
              </a:ext>
            </a:extLst>
          </p:cNvPr>
          <p:cNvSpPr/>
          <p:nvPr/>
        </p:nvSpPr>
        <p:spPr>
          <a:xfrm>
            <a:off x="8584748" y="1279879"/>
            <a:ext cx="13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61D49"/>
                </a:solidFill>
              </a:rPr>
              <a:t>UCZCIWOŚĆ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B4F1292-FA30-46A8-A2CB-C77F06003854}"/>
              </a:ext>
            </a:extLst>
          </p:cNvPr>
          <p:cNvSpPr txBox="1"/>
          <p:nvPr/>
        </p:nvSpPr>
        <p:spPr>
          <a:xfrm>
            <a:off x="8584748" y="2549054"/>
            <a:ext cx="14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B9C49"/>
                </a:solidFill>
              </a:rPr>
              <a:t>WSPÓŁPRACA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099CE1A-10F8-44D8-BE27-4B28E739AB3F}"/>
              </a:ext>
            </a:extLst>
          </p:cNvPr>
          <p:cNvSpPr txBox="1"/>
          <p:nvPr/>
        </p:nvSpPr>
        <p:spPr>
          <a:xfrm>
            <a:off x="7645100" y="3229831"/>
            <a:ext cx="13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302"/>
                </a:solidFill>
              </a:rPr>
              <a:t>OTWARTOŚĆ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FC92DB2-1031-4E4D-93A9-1488DE63A9AF}"/>
              </a:ext>
            </a:extLst>
          </p:cNvPr>
          <p:cNvSpPr txBox="1"/>
          <p:nvPr/>
        </p:nvSpPr>
        <p:spPr>
          <a:xfrm>
            <a:off x="8584748" y="3850759"/>
            <a:ext cx="28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74424"/>
                </a:solidFill>
              </a:rPr>
              <a:t>POZYTYWNA KOMUNIKACJA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6F4800A-D2E0-415F-9C55-E9672FB6964F}"/>
              </a:ext>
            </a:extLst>
          </p:cNvPr>
          <p:cNvSpPr txBox="1"/>
          <p:nvPr/>
        </p:nvSpPr>
        <p:spPr>
          <a:xfrm>
            <a:off x="9975209" y="1921650"/>
            <a:ext cx="12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74424"/>
                </a:solidFill>
              </a:rPr>
              <a:t>SZCZEROŚĆ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8838C482-1538-412F-8AB9-ECF18B542501}"/>
              </a:ext>
            </a:extLst>
          </p:cNvPr>
          <p:cNvGrpSpPr/>
          <p:nvPr/>
        </p:nvGrpSpPr>
        <p:grpSpPr>
          <a:xfrm>
            <a:off x="9536597" y="1888956"/>
            <a:ext cx="402026" cy="402026"/>
            <a:chOff x="8988205" y="2461754"/>
            <a:chExt cx="402026" cy="402026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C9B720B9-C10C-422D-8B53-D3720695F962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67A76BA2-F1BE-4CD1-8EE5-A4CE62EFE5E9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E74424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DA2FFFF-A2BC-4837-B41D-D8326D952950}"/>
              </a:ext>
            </a:extLst>
          </p:cNvPr>
          <p:cNvSpPr txBox="1"/>
          <p:nvPr/>
        </p:nvSpPr>
        <p:spPr>
          <a:xfrm>
            <a:off x="9933084" y="319296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DA4C1"/>
                </a:solidFill>
              </a:rPr>
              <a:t>ROZWÓJ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AED50592-6C3E-4828-9C93-B88623EAE808}"/>
              </a:ext>
            </a:extLst>
          </p:cNvPr>
          <p:cNvGrpSpPr/>
          <p:nvPr/>
        </p:nvGrpSpPr>
        <p:grpSpPr>
          <a:xfrm>
            <a:off x="9536597" y="3176326"/>
            <a:ext cx="402026" cy="402026"/>
            <a:chOff x="8988205" y="2461754"/>
            <a:chExt cx="402026" cy="402026"/>
          </a:xfrm>
        </p:grpSpPr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D77834F1-903E-42AA-A6B2-1B54B021E256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614FE7DB-6313-4C60-ABC4-EDA116C74BCE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0DA4C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E314E77-741F-449C-8FF2-76FA695523CA}"/>
              </a:ext>
            </a:extLst>
          </p:cNvPr>
          <p:cNvGrpSpPr/>
          <p:nvPr/>
        </p:nvGrpSpPr>
        <p:grpSpPr>
          <a:xfrm>
            <a:off x="7201167" y="4483709"/>
            <a:ext cx="402026" cy="402026"/>
            <a:chOff x="8988205" y="2461754"/>
            <a:chExt cx="402026" cy="402026"/>
          </a:xfrm>
        </p:grpSpPr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C71EEF25-3964-4685-9572-A9FF2EEAF02D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B52E2917-5DA9-473D-AA07-F843CA287E72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61D49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45" name="Prostokąt 44">
            <a:extLst>
              <a:ext uri="{FF2B5EF4-FFF2-40B4-BE49-F238E27FC236}">
                <a16:creationId xmlns:a16="http://schemas.microsoft.com/office/drawing/2014/main" id="{7E8514F6-B7A6-40AB-BECC-642BAAD82160}"/>
              </a:ext>
            </a:extLst>
          </p:cNvPr>
          <p:cNvSpPr/>
          <p:nvPr/>
        </p:nvSpPr>
        <p:spPr>
          <a:xfrm>
            <a:off x="7620780" y="4516403"/>
            <a:ext cx="102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61D49"/>
                </a:solidFill>
              </a:rPr>
              <a:t>AMBICJA</a:t>
            </a:r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5B7C8DE6-BCDC-452B-9501-2322FDAA3C64}"/>
              </a:ext>
            </a:extLst>
          </p:cNvPr>
          <p:cNvGrpSpPr/>
          <p:nvPr/>
        </p:nvGrpSpPr>
        <p:grpSpPr>
          <a:xfrm>
            <a:off x="9601798" y="4477400"/>
            <a:ext cx="402026" cy="402026"/>
            <a:chOff x="8988205" y="2461754"/>
            <a:chExt cx="402026" cy="402026"/>
          </a:xfrm>
        </p:grpSpPr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68E5EB33-5CD0-4706-9DB0-B9E75E4AE6DE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24C2F492-7337-452A-877F-6C55447FC14C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B9C49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650E27D-5A5B-4A18-97B0-D47D720DE1A8}"/>
              </a:ext>
            </a:extLst>
          </p:cNvPr>
          <p:cNvSpPr txBox="1"/>
          <p:nvPr/>
        </p:nvSpPr>
        <p:spPr>
          <a:xfrm>
            <a:off x="10021411" y="4493747"/>
            <a:ext cx="132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B9C49"/>
                </a:solidFill>
              </a:rPr>
              <a:t>ENTUZJAZM</a:t>
            </a:r>
          </a:p>
        </p:txBody>
      </p:sp>
      <p:grpSp>
        <p:nvGrpSpPr>
          <p:cNvPr id="50" name="Grupa 49">
            <a:extLst>
              <a:ext uri="{FF2B5EF4-FFF2-40B4-BE49-F238E27FC236}">
                <a16:creationId xmlns:a16="http://schemas.microsoft.com/office/drawing/2014/main" id="{2EDFCEB3-97B8-465B-AF38-470BAF918617}"/>
              </a:ext>
            </a:extLst>
          </p:cNvPr>
          <p:cNvGrpSpPr/>
          <p:nvPr/>
        </p:nvGrpSpPr>
        <p:grpSpPr>
          <a:xfrm>
            <a:off x="8298324" y="5133927"/>
            <a:ext cx="402026" cy="402026"/>
            <a:chOff x="8988205" y="2461754"/>
            <a:chExt cx="402026" cy="402026"/>
          </a:xfrm>
        </p:grpSpPr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AA41186A-11CF-4356-9D35-B5FFC3D1B8B1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CF1D62ED-1B81-432F-8904-AACAA12C8441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FFC000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41C76F7-578A-4DB5-B711-CE33E06A4C3A}"/>
              </a:ext>
            </a:extLst>
          </p:cNvPr>
          <p:cNvSpPr txBox="1"/>
          <p:nvPr/>
        </p:nvSpPr>
        <p:spPr>
          <a:xfrm>
            <a:off x="8765002" y="5174147"/>
            <a:ext cx="161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302"/>
                </a:solidFill>
              </a:rPr>
              <a:t>KREATYWNOŚĆ</a:t>
            </a:r>
          </a:p>
        </p:txBody>
      </p:sp>
    </p:spTree>
    <p:extLst>
      <p:ext uri="{BB962C8B-B14F-4D97-AF65-F5344CB8AC3E}">
        <p14:creationId xmlns:p14="http://schemas.microsoft.com/office/powerpoint/2010/main" val="42408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55E66-E343-4BCE-9ECC-E5DA3CB2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naszego zespołu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50D34F-79FE-44CD-A841-DC359939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EEE692AB-4248-4CE9-ADAC-449CE2F92BAE}"/>
              </a:ext>
            </a:extLst>
          </p:cNvPr>
          <p:cNvSpPr txBox="1">
            <a:spLocks/>
          </p:cNvSpPr>
          <p:nvPr/>
        </p:nvSpPr>
        <p:spPr>
          <a:xfrm>
            <a:off x="1148118" y="2136592"/>
            <a:ext cx="5855844" cy="338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Pracując w zespołach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  <a:p>
            <a:r>
              <a:rPr lang="pl-PL" dirty="0">
                <a:solidFill>
                  <a:srgbClr val="C00000"/>
                </a:solidFill>
              </a:rPr>
              <a:t>przedstawcie swoje wartości </a:t>
            </a:r>
            <a:r>
              <a:rPr lang="pl-PL" dirty="0"/>
              <a:t>kolegom                     z Waszego zespołu</a:t>
            </a:r>
          </a:p>
          <a:p>
            <a:endParaRPr lang="pl-PL" dirty="0"/>
          </a:p>
          <a:p>
            <a:r>
              <a:rPr lang="pl-PL" dirty="0"/>
              <a:t>umieśćcie karteczki na arkuszu papieru</a:t>
            </a:r>
          </a:p>
        </p:txBody>
      </p:sp>
      <p:pic>
        <p:nvPicPr>
          <p:cNvPr id="7" name="Picture 2" descr="Podobny obraz">
            <a:extLst>
              <a:ext uri="{FF2B5EF4-FFF2-40B4-BE49-F238E27FC236}">
                <a16:creationId xmlns:a16="http://schemas.microsoft.com/office/drawing/2014/main" id="{6343786C-2EF4-459A-9141-453E6903C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62" y="2300493"/>
            <a:ext cx="4462146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3C0AA-B94D-4109-B7EC-A9EE0167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naszego zespołu i naszej klasy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18B128-E23D-44AE-A403-07ECD04C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AF911A22-1D0D-4A5B-88B3-497C4682C89A}"/>
              </a:ext>
            </a:extLst>
          </p:cNvPr>
          <p:cNvSpPr txBox="1">
            <a:spLocks/>
          </p:cNvSpPr>
          <p:nvPr/>
        </p:nvSpPr>
        <p:spPr>
          <a:xfrm>
            <a:off x="1148118" y="2130692"/>
            <a:ext cx="4738876" cy="338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Pracując w grupach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  <a:p>
            <a:r>
              <a:rPr lang="pl-PL" dirty="0"/>
              <a:t>Zapiszcie </a:t>
            </a:r>
            <a:r>
              <a:rPr lang="pl-PL" dirty="0">
                <a:solidFill>
                  <a:srgbClr val="C00000"/>
                </a:solidFill>
              </a:rPr>
              <a:t>po jakich działaniach lub </a:t>
            </a:r>
            <a:r>
              <a:rPr lang="pl-PL" dirty="0" err="1">
                <a:solidFill>
                  <a:srgbClr val="C00000"/>
                </a:solidFill>
              </a:rPr>
              <a:t>zachowaniach</a:t>
            </a:r>
            <a:r>
              <a:rPr lang="pl-PL" dirty="0">
                <a:solidFill>
                  <a:srgbClr val="C00000"/>
                </a:solidFill>
              </a:rPr>
              <a:t> poznacie, że członek Waszego zespołu tę wartość realizuje</a:t>
            </a:r>
            <a:endParaRPr lang="pl-PL" dirty="0"/>
          </a:p>
          <a:p>
            <a:r>
              <a:rPr lang="pl-PL" dirty="0"/>
              <a:t>co najmniej 3 interpretacje do 1 wartości</a:t>
            </a:r>
          </a:p>
          <a:p>
            <a:endParaRPr lang="pl-PL" dirty="0"/>
          </a:p>
        </p:txBody>
      </p:sp>
      <p:pic>
        <p:nvPicPr>
          <p:cNvPr id="7" name="Picture 2" descr="Podobny obraz">
            <a:extLst>
              <a:ext uri="{FF2B5EF4-FFF2-40B4-BE49-F238E27FC236}">
                <a16:creationId xmlns:a16="http://schemas.microsoft.com/office/drawing/2014/main" id="{B6DDAF9A-437F-4E23-AFCE-00177D56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62" y="2300493"/>
            <a:ext cx="4462146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CEFE8-1C49-4BFE-A21C-C8C91A46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naszego zespołu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509685-26C0-4AC4-A42E-44B755CE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10D29251-7044-4446-992C-515FF6E65FCF}"/>
              </a:ext>
            </a:extLst>
          </p:cNvPr>
          <p:cNvSpPr txBox="1">
            <a:spLocks/>
          </p:cNvSpPr>
          <p:nvPr/>
        </p:nvSpPr>
        <p:spPr>
          <a:xfrm>
            <a:off x="1232287" y="1593517"/>
            <a:ext cx="5933209" cy="42663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dirty="0"/>
              <a:t>Pracując w grupach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  <a:p>
            <a:r>
              <a:rPr lang="pl-PL" dirty="0"/>
              <a:t>Zaznaczcie na arkuszu 3 najważniejsze Waszym zdaniem </a:t>
            </a:r>
            <a:r>
              <a:rPr lang="pl-PL" dirty="0">
                <a:solidFill>
                  <a:srgbClr val="C00000"/>
                </a:solidFill>
              </a:rPr>
              <a:t>wartości, którymi będziecie się kierować w pracy Waszego zespołu</a:t>
            </a:r>
          </a:p>
          <a:p>
            <a:endParaRPr lang="pl-PL" dirty="0"/>
          </a:p>
          <a:p>
            <a:r>
              <a:rPr lang="pl-PL" dirty="0"/>
              <a:t>Każdy zaznacza indywidualnie </a:t>
            </a:r>
          </a:p>
          <a:p>
            <a:endParaRPr lang="pl-PL" dirty="0"/>
          </a:p>
          <a:p>
            <a:r>
              <a:rPr lang="pl-PL" dirty="0"/>
              <a:t>Jak zaznaczyć? Rysując kropki:</a:t>
            </a:r>
          </a:p>
          <a:p>
            <a:pPr lvl="1"/>
            <a:r>
              <a:rPr lang="pl-PL" dirty="0"/>
              <a:t>3 kropki – naj </a:t>
            </a:r>
            <a:r>
              <a:rPr lang="pl-PL" dirty="0" err="1"/>
              <a:t>naj</a:t>
            </a:r>
            <a:r>
              <a:rPr lang="pl-PL" dirty="0"/>
              <a:t> najważniejsza</a:t>
            </a:r>
          </a:p>
          <a:p>
            <a:pPr lvl="1"/>
            <a:r>
              <a:rPr lang="pl-PL" dirty="0"/>
              <a:t>2 kropki – naj najważniejsza</a:t>
            </a:r>
          </a:p>
          <a:p>
            <a:pPr lvl="1"/>
            <a:r>
              <a:rPr lang="pl-PL" dirty="0"/>
              <a:t>1 kropka - najważniejsza</a:t>
            </a:r>
          </a:p>
          <a:p>
            <a:pPr lvl="1"/>
            <a:endParaRPr lang="pl-PL" dirty="0"/>
          </a:p>
          <a:p>
            <a:endParaRPr lang="pl-PL" dirty="0"/>
          </a:p>
        </p:txBody>
      </p:sp>
      <p:pic>
        <p:nvPicPr>
          <p:cNvPr id="7" name="Picture 2" descr="Podobny obraz">
            <a:extLst>
              <a:ext uri="{FF2B5EF4-FFF2-40B4-BE49-F238E27FC236}">
                <a16:creationId xmlns:a16="http://schemas.microsoft.com/office/drawing/2014/main" id="{66870FD7-352B-4E6F-922C-7D6CD780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62" y="2300493"/>
            <a:ext cx="4462146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7E2B9-E083-41AD-8BF2-35EBED8F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naszej klasy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996B9D-6123-46FB-B154-5D8A4862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5F57A1D4-DBF6-42B5-8126-B80D632CCD72}"/>
              </a:ext>
            </a:extLst>
          </p:cNvPr>
          <p:cNvSpPr txBox="1">
            <a:spLocks/>
          </p:cNvSpPr>
          <p:nvPr/>
        </p:nvSpPr>
        <p:spPr>
          <a:xfrm>
            <a:off x="1266826" y="1669031"/>
            <a:ext cx="5838824" cy="4276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dirty="0">
                <a:solidFill>
                  <a:srgbClr val="C00000"/>
                </a:solidFill>
              </a:rPr>
              <a:t>Liderzy grup</a:t>
            </a:r>
          </a:p>
          <a:p>
            <a:r>
              <a:rPr lang="pl-PL" dirty="0"/>
              <a:t>Wybieracie 3-5 wartości Waszego zespołu                        z największą liczbą kropek i zapisujecie je na arkuszu, który od teraz będzie nam towarzyszył podczas każdej lekcji </a:t>
            </a:r>
            <a:endParaRPr lang="pl-PL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Każdą nową lekcję </a:t>
            </a:r>
            <a:r>
              <a:rPr lang="pl-PL" dirty="0"/>
              <a:t>będziemy rozpoczynać od </a:t>
            </a:r>
            <a:r>
              <a:rPr lang="pl-PL" dirty="0">
                <a:solidFill>
                  <a:srgbClr val="C00000"/>
                </a:solidFill>
              </a:rPr>
              <a:t>omówienia jednej z wartości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Będziemy kultywować te wartości w naszych działaniach i postawach </a:t>
            </a:r>
            <a:r>
              <a:rPr lang="pl-PL" dirty="0"/>
              <a:t>przez cały rok szkolny, by stały się DNA naszego zespołu</a:t>
            </a:r>
            <a:endParaRPr lang="pl-PL" dirty="0">
              <a:solidFill>
                <a:srgbClr val="C00000"/>
              </a:solidFill>
            </a:endParaRPr>
          </a:p>
          <a:p>
            <a:endParaRPr lang="pl-PL" dirty="0"/>
          </a:p>
        </p:txBody>
      </p:sp>
      <p:pic>
        <p:nvPicPr>
          <p:cNvPr id="7" name="Picture 2" descr="Podobny obraz">
            <a:extLst>
              <a:ext uri="{FF2B5EF4-FFF2-40B4-BE49-F238E27FC236}">
                <a16:creationId xmlns:a16="http://schemas.microsoft.com/office/drawing/2014/main" id="{C5A60638-EDA8-4BD9-AC2E-1A1FDB34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1" y="2248734"/>
            <a:ext cx="4462146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1848F66-F7CC-4848-9EB1-4E7C6457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76990">
            <a:off x="9021428" y="4451390"/>
            <a:ext cx="1993561" cy="814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65CE36-5989-472D-8E9F-78ECA0D2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Tożsamość zespołów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C28D-1B98-4011-A558-3D7A8D83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CEACAD31-FC3C-4274-8B79-135A804630C7}"/>
              </a:ext>
            </a:extLst>
          </p:cNvPr>
          <p:cNvSpPr txBox="1">
            <a:spLocks/>
          </p:cNvSpPr>
          <p:nvPr/>
        </p:nvSpPr>
        <p:spPr>
          <a:xfrm>
            <a:off x="1235342" y="1727759"/>
            <a:ext cx="6345188" cy="158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b="1" dirty="0"/>
              <a:t>TOŻSAMOŚĆ </a:t>
            </a:r>
          </a:p>
          <a:p>
            <a:pPr marL="342900" indent="-342900" defTabSz="685800">
              <a:spcBef>
                <a:spcPct val="20000"/>
              </a:spcBef>
            </a:pPr>
            <a:r>
              <a:rPr lang="pl-PL" sz="2250" dirty="0"/>
              <a:t>Stosunek do siebie nawzajem i do innych ludzi</a:t>
            </a:r>
          </a:p>
          <a:p>
            <a:pPr marL="342900" indent="-342900" defTabSz="685800">
              <a:spcBef>
                <a:spcPct val="20000"/>
              </a:spcBef>
            </a:pPr>
            <a:r>
              <a:rPr lang="pl-PL" sz="2250" dirty="0"/>
              <a:t>Misja zespołu, czyli po co razem tworzymy zespół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E9BD0DB-0C37-413D-B283-88581A3FBCFD}"/>
              </a:ext>
            </a:extLst>
          </p:cNvPr>
          <p:cNvSpPr txBox="1">
            <a:spLocks/>
          </p:cNvSpPr>
          <p:nvPr/>
        </p:nvSpPr>
        <p:spPr>
          <a:xfrm>
            <a:off x="1213641" y="3562710"/>
            <a:ext cx="5855844" cy="2070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250" kern="120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44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chemeClr val="tx1"/>
                </a:solidFill>
              </a:rPr>
              <a:t>WYRAZEM TOŻSAMOŚCI SĄ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Nazwa zespołu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Logo – graficzny wyraz nazwy zespołu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chemeClr val="tx1"/>
                </a:solidFill>
              </a:rPr>
              <a:t>Slogo</a:t>
            </a:r>
            <a:r>
              <a:rPr lang="pl-PL" dirty="0">
                <a:solidFill>
                  <a:schemeClr val="tx1"/>
                </a:solidFill>
              </a:rPr>
              <a:t> – hasło-slogan towarzyszący logo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Wartości zespołu</a:t>
            </a:r>
          </a:p>
        </p:txBody>
      </p:sp>
      <p:pic>
        <p:nvPicPr>
          <p:cNvPr id="1026" name="Picture 2" descr="Znalezione obrazy dla zapytania nike logo">
            <a:extLst>
              <a:ext uri="{FF2B5EF4-FFF2-40B4-BE49-F238E27FC236}">
                <a16:creationId xmlns:a16="http://schemas.microsoft.com/office/drawing/2014/main" id="{EF487E13-7CF3-448E-AC6D-71FA7613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2464">
            <a:off x="9463180" y="1952585"/>
            <a:ext cx="1736784" cy="108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coca cola logo">
            <a:extLst>
              <a:ext uri="{FF2B5EF4-FFF2-40B4-BE49-F238E27FC236}">
                <a16:creationId xmlns:a16="http://schemas.microsoft.com/office/drawing/2014/main" id="{AA47453C-67B9-4684-8187-5D95FE62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81" y="2730061"/>
            <a:ext cx="2254457" cy="18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0723C26-DC6C-4D7E-BB59-E380490A9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854" y="4660211"/>
            <a:ext cx="1143021" cy="1221850"/>
          </a:xfrm>
          <a:prstGeom prst="rect">
            <a:avLst/>
          </a:prstGeom>
        </p:spPr>
      </p:pic>
      <p:pic>
        <p:nvPicPr>
          <p:cNvPr id="1030" name="Picture 6" descr="Znalezione obrazy dla zapytania fm logistics logo">
            <a:extLst>
              <a:ext uri="{FF2B5EF4-FFF2-40B4-BE49-F238E27FC236}">
                <a16:creationId xmlns:a16="http://schemas.microsoft.com/office/drawing/2014/main" id="{D9192429-9F4A-4984-AC34-0FD30A4D7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4" b="31074"/>
          <a:stretch/>
        </p:blipFill>
        <p:spPr bwMode="auto">
          <a:xfrm rot="19557430">
            <a:off x="8074607" y="3784839"/>
            <a:ext cx="1905000" cy="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dobny obraz">
            <a:extLst>
              <a:ext uri="{FF2B5EF4-FFF2-40B4-BE49-F238E27FC236}">
                <a16:creationId xmlns:a16="http://schemas.microsoft.com/office/drawing/2014/main" id="{CD6C6202-67DB-4566-8BFF-3D76590D9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9912" r="21855" b="18977"/>
          <a:stretch/>
        </p:blipFill>
        <p:spPr bwMode="auto">
          <a:xfrm>
            <a:off x="7706890" y="1033472"/>
            <a:ext cx="2184958" cy="29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754655" y="514906"/>
            <a:ext cx="3214444" cy="2811098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PRACA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DOMOWA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D11091-ADC8-4C03-BF4E-4C71E39829AE}"/>
              </a:ext>
            </a:extLst>
          </p:cNvPr>
          <p:cNvSpPr txBox="1"/>
          <p:nvPr/>
        </p:nvSpPr>
        <p:spPr>
          <a:xfrm>
            <a:off x="5043940" y="2754421"/>
            <a:ext cx="35878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SUKCES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512F9ED-A0D9-40FE-9447-56584804FB88}"/>
              </a:ext>
            </a:extLst>
          </p:cNvPr>
          <p:cNvSpPr/>
          <p:nvPr/>
        </p:nvSpPr>
        <p:spPr>
          <a:xfrm>
            <a:off x="3969098" y="4005597"/>
            <a:ext cx="5838093" cy="532563"/>
          </a:xfrm>
          <a:prstGeom prst="roundRect">
            <a:avLst>
              <a:gd name="adj" fmla="val 27988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B8ED556-63F9-4059-BF86-F2CE3FF159C7}"/>
              </a:ext>
            </a:extLst>
          </p:cNvPr>
          <p:cNvSpPr/>
          <p:nvPr/>
        </p:nvSpPr>
        <p:spPr>
          <a:xfrm>
            <a:off x="4051160" y="4079632"/>
            <a:ext cx="3086519" cy="384494"/>
          </a:xfrm>
          <a:prstGeom prst="roundRect">
            <a:avLst>
              <a:gd name="adj" fmla="val 2798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6BFD70-EE2F-4A22-91BC-623A859194EB}"/>
              </a:ext>
            </a:extLst>
          </p:cNvPr>
          <p:cNvSpPr txBox="1"/>
          <p:nvPr/>
        </p:nvSpPr>
        <p:spPr>
          <a:xfrm>
            <a:off x="3893536" y="4542010"/>
            <a:ext cx="60997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ŁADOWANIE…</a:t>
            </a:r>
          </a:p>
        </p:txBody>
      </p:sp>
    </p:spTree>
    <p:extLst>
      <p:ext uri="{BB962C8B-B14F-4D97-AF65-F5344CB8AC3E}">
        <p14:creationId xmlns:p14="http://schemas.microsoft.com/office/powerpoint/2010/main" val="2496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LL_2019-2">
  <a:themeElements>
    <a:clrScheme name="Niestandardowy 1">
      <a:dk1>
        <a:sysClr val="windowText" lastClr="000000"/>
      </a:dk1>
      <a:lt1>
        <a:sysClr val="window" lastClr="FFFFFF"/>
      </a:lt1>
      <a:dk2>
        <a:srgbClr val="3F3F3F"/>
      </a:dk2>
      <a:lt2>
        <a:srgbClr val="E5DEDB"/>
      </a:lt2>
      <a:accent1>
        <a:srgbClr val="FFCA08"/>
      </a:accent1>
      <a:accent2>
        <a:srgbClr val="C00000"/>
      </a:accent2>
      <a:accent3>
        <a:srgbClr val="00B050"/>
      </a:accent3>
      <a:accent4>
        <a:srgbClr val="0F4C76"/>
      </a:accent4>
      <a:accent5>
        <a:srgbClr val="3F3F3F"/>
      </a:accent5>
      <a:accent6>
        <a:srgbClr val="FFFF00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L_2019-2" id="{34731D34-B84D-46C7-8C3F-2EF82AB6E68F}" vid="{3D759FFF-0DD1-4E1B-B8FD-82B42CF0B77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MLL_2019-2</Template>
  <TotalTime>2537</TotalTime>
  <Words>365</Words>
  <Application>Microsoft Office PowerPoint</Application>
  <PresentationFormat>Panoramiczny</PresentationFormat>
  <Paragraphs>83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Sage</vt:lpstr>
      <vt:lpstr>Segoe Script</vt:lpstr>
      <vt:lpstr>Russo One</vt:lpstr>
      <vt:lpstr>Wingdings</vt:lpstr>
      <vt:lpstr>Calibri</vt:lpstr>
      <vt:lpstr>MLL_2019-2</vt:lpstr>
      <vt:lpstr>Lekcja 2 Tożsamość i wartości</vt:lpstr>
      <vt:lpstr>Wartości naszego zespołu i naszej klasy</vt:lpstr>
      <vt:lpstr>Wartości naszego zespołu</vt:lpstr>
      <vt:lpstr>Wartości naszego zespołu</vt:lpstr>
      <vt:lpstr>Wartości naszego zespołu i naszej klasy</vt:lpstr>
      <vt:lpstr>Wartości naszego zespołu</vt:lpstr>
      <vt:lpstr>Wartości naszej klasy</vt:lpstr>
      <vt:lpstr>Tożsamość zespołów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Priv</dc:creator>
  <cp:lastModifiedBy>Joanna Czerska</cp:lastModifiedBy>
  <cp:revision>57</cp:revision>
  <dcterms:created xsi:type="dcterms:W3CDTF">2019-07-05T16:01:49Z</dcterms:created>
  <dcterms:modified xsi:type="dcterms:W3CDTF">2023-01-30T12:19:27Z</dcterms:modified>
</cp:coreProperties>
</file>