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600" r:id="rId3"/>
    <p:sldId id="622" r:id="rId4"/>
    <p:sldId id="617" r:id="rId5"/>
    <p:sldId id="618" r:id="rId6"/>
    <p:sldId id="619" r:id="rId7"/>
    <p:sldId id="620" r:id="rId8"/>
    <p:sldId id="621" r:id="rId9"/>
    <p:sldId id="612" r:id="rId10"/>
    <p:sldId id="613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Kalam" panose="02000000000000000000" pitchFamily="2" charset="-18"/>
      <p:regular r:id="rId23"/>
    </p:embeddedFont>
    <p:embeddedFont>
      <p:font typeface="Russo One" panose="02000503050000020004" pitchFamily="2" charset="0"/>
      <p:regular r:id="rId24"/>
    </p:embeddedFont>
    <p:embeddedFont>
      <p:font typeface="Segoe Script" panose="030B0504020000000003" pitchFamily="66" charset="0"/>
      <p:regular r:id="rId25"/>
      <p:bold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clrMru>
    <a:srgbClr val="234859"/>
    <a:srgbClr val="C89D00"/>
    <a:srgbClr val="434343"/>
    <a:srgbClr val="626262"/>
    <a:srgbClr val="136095"/>
    <a:srgbClr val="D6A800"/>
    <a:srgbClr val="FB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63A2F-53BD-4A44-8B88-AF65E1FB6D21}" type="datetimeFigureOut">
              <a:rPr lang="pl-PL" smtClean="0"/>
              <a:t>04.09.2022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0DE2F-904E-4E4A-8B93-661EAE036F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31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094B570-8FD0-4D31-802B-6644A31B86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ctr"/>
          <a:lstStyle>
            <a:lvl1pPr algn="l">
              <a:lnSpc>
                <a:spcPct val="90000"/>
              </a:lnSpc>
              <a:defRPr sz="6000" b="1" cap="small" baseline="0">
                <a:solidFill>
                  <a:schemeClr val="tx1"/>
                </a:solidFill>
                <a:latin typeface="Segoe Script" panose="030B0504020000000003" pitchFamily="66" charset="0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 anchor="ctr"/>
          <a:lstStyle>
            <a:lvl1pPr marL="0" indent="0" algn="l">
              <a:spcBef>
                <a:spcPts val="0"/>
              </a:spcBef>
              <a:buNone/>
              <a:defRPr sz="2400" cap="small" baseline="0">
                <a:latin typeface="Segoe Script" panose="030B0504020000000003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F5DF2C-E392-4454-BAA1-5EDF224E4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2" y="301631"/>
            <a:ext cx="3429838" cy="709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lajd tytułowy 2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C4515FFB-F81A-4F50-9C76-8696609D56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3502152" y="0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">
          <a:xfrm>
            <a:off x="3838015" y="884255"/>
            <a:ext cx="6597464" cy="3438508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 cap="small" baseline="0">
                <a:solidFill>
                  <a:schemeClr val="tx1"/>
                </a:solidFill>
                <a:latin typeface="Segoe Script" panose="030B0504020000000003" pitchFamily="66" charset="0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 cap="small" baseline="0">
                <a:solidFill>
                  <a:schemeClr val="tx1"/>
                </a:solidFill>
                <a:latin typeface="Segoe Script" panose="030B0504020000000003" pitchFamily="66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2D078E6-C52E-4B52-AA6D-25B6E9C76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49" y="256574"/>
            <a:ext cx="2726417" cy="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7705" y="164368"/>
            <a:ext cx="11048474" cy="669121"/>
          </a:xfrm>
        </p:spPr>
        <p:txBody>
          <a:bodyPr rtlCol="0" anchor="b"/>
          <a:lstStyle>
            <a:lvl1pPr>
              <a:defRPr b="1" cap="sm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17705" y="1409887"/>
            <a:ext cx="11048474" cy="5100642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67862" cy="365125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D266BE7-899D-4075-917F-DBDE33B6B6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1B6B9A-4955-4695-94BA-9962CA745406}"/>
              </a:ext>
            </a:extLst>
          </p:cNvPr>
          <p:cNvSpPr/>
          <p:nvPr userDrawn="1"/>
        </p:nvSpPr>
        <p:spPr>
          <a:xfrm>
            <a:off x="817705" y="179310"/>
            <a:ext cx="4553081" cy="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7705" y="164368"/>
            <a:ext cx="11048474" cy="669121"/>
          </a:xfrm>
        </p:spPr>
        <p:txBody>
          <a:bodyPr rtlCol="0" anchor="b"/>
          <a:lstStyle>
            <a:lvl1pPr>
              <a:defRPr b="1" cap="sm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67862" cy="365125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D266BE7-899D-4075-917F-DBDE33B6B6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1B6B9A-4955-4695-94BA-9962CA745406}"/>
              </a:ext>
            </a:extLst>
          </p:cNvPr>
          <p:cNvSpPr/>
          <p:nvPr userDrawn="1"/>
        </p:nvSpPr>
        <p:spPr>
          <a:xfrm>
            <a:off x="817705" y="179310"/>
            <a:ext cx="4553081" cy="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5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67862" cy="365125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D266BE7-899D-4075-917F-DBDE33B6B6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1B6B9A-4955-4695-94BA-9962CA745406}"/>
              </a:ext>
            </a:extLst>
          </p:cNvPr>
          <p:cNvSpPr/>
          <p:nvPr userDrawn="1"/>
        </p:nvSpPr>
        <p:spPr>
          <a:xfrm>
            <a:off x="817705" y="179310"/>
            <a:ext cx="4553081" cy="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C729BAE-ADB3-4A47-8F87-6D02E505C950}"/>
              </a:ext>
            </a:extLst>
          </p:cNvPr>
          <p:cNvSpPr/>
          <p:nvPr userDrawn="1"/>
        </p:nvSpPr>
        <p:spPr>
          <a:xfrm>
            <a:off x="683288" y="733530"/>
            <a:ext cx="3305908" cy="482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1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7705" y="164368"/>
            <a:ext cx="11048474" cy="669121"/>
          </a:xfrm>
        </p:spPr>
        <p:txBody>
          <a:bodyPr rtlCol="0" anchor="b"/>
          <a:lstStyle>
            <a:lvl1pPr>
              <a:defRPr b="1" cap="sm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67862" cy="365125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D266BE7-899D-4075-917F-DBDE33B6B6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1B6B9A-4955-4695-94BA-9962CA745406}"/>
              </a:ext>
            </a:extLst>
          </p:cNvPr>
          <p:cNvSpPr/>
          <p:nvPr userDrawn="1"/>
        </p:nvSpPr>
        <p:spPr>
          <a:xfrm>
            <a:off x="817705" y="179310"/>
            <a:ext cx="4553081" cy="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C8A6105-63BD-44DB-953F-60E64E915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8140" y="2493902"/>
            <a:ext cx="5119206" cy="35413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8" descr="Znalezione obrazy dla zapytania EMOJI ICON">
            <a:extLst>
              <a:ext uri="{FF2B5EF4-FFF2-40B4-BE49-F238E27FC236}">
                <a16:creationId xmlns:a16="http://schemas.microsoft.com/office/drawing/2014/main" id="{6ECDF99B-5C78-4F0A-9323-EC5598937E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9" b="54726"/>
          <a:stretch/>
        </p:blipFill>
        <p:spPr bwMode="auto">
          <a:xfrm>
            <a:off x="424074" y="3429000"/>
            <a:ext cx="7333254" cy="160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8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ZIĘKUJ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963084" y="3346389"/>
            <a:ext cx="10363200" cy="13621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600" b="1" cap="small" baseline="0">
                <a:solidFill>
                  <a:srgbClr val="FFC000"/>
                </a:solidFill>
                <a:latin typeface="Segoe Script" panose="030B0504020000000003" pitchFamily="66" charset="0"/>
              </a:defRPr>
            </a:lvl1pPr>
          </a:lstStyle>
          <a:p>
            <a:r>
              <a:rPr lang="pl-PL" dirty="0"/>
              <a:t>DZIĘKUJĘ!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D8E05A3-DAD8-4903-8605-1B733CE27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822" y="5632114"/>
            <a:ext cx="2523928" cy="52219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7A7DD60-227A-4AA8-AF05-2A4A93EB0497}"/>
              </a:ext>
            </a:extLst>
          </p:cNvPr>
          <p:cNvSpPr txBox="1"/>
          <p:nvPr/>
        </p:nvSpPr>
        <p:spPr>
          <a:xfrm>
            <a:off x="2172236" y="4818230"/>
            <a:ext cx="96665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pl-PL" sz="1600" b="1">
                <a:latin typeface="Sage"/>
              </a:rPr>
              <a:t>FUNDACJA LEAN EDUCATION</a:t>
            </a:r>
            <a:endParaRPr lang="pl-PL" sz="1600">
              <a:latin typeface="Sage"/>
            </a:endParaRPr>
          </a:p>
          <a:p>
            <a:pPr algn="r" fontAlgn="base"/>
            <a:r>
              <a:rPr lang="pl-PL" sz="1600">
                <a:latin typeface="Sage"/>
              </a:rPr>
              <a:t>​80-279 Gdańsk, </a:t>
            </a:r>
            <a:r>
              <a:rPr lang="pl-PL" sz="1600" err="1">
                <a:latin typeface="Sage"/>
              </a:rPr>
              <a:t>ul.Kolberga</a:t>
            </a:r>
            <a:r>
              <a:rPr lang="pl-PL" sz="1600">
                <a:latin typeface="Sage"/>
              </a:rPr>
              <a:t> 13, www.leaneducation.pl </a:t>
            </a:r>
          </a:p>
          <a:p>
            <a:pPr algn="r" fontAlgn="base"/>
            <a:r>
              <a:rPr lang="pl-PL" sz="1600">
                <a:latin typeface="Sage"/>
              </a:rPr>
              <a:t>REGON: 380598129 I NIP: 5842773811 I KRS: 0000737272</a:t>
            </a:r>
          </a:p>
          <a:p>
            <a:pPr algn="r" fontAlgn="base"/>
            <a:r>
              <a:rPr lang="pl-PL" sz="1600">
                <a:latin typeface="Sage"/>
              </a:rPr>
              <a:t>​</a:t>
            </a:r>
          </a:p>
          <a:p>
            <a:pPr algn="r"/>
            <a:endParaRPr lang="en-US" sz="1600">
              <a:latin typeface="Sage"/>
            </a:endParaRPr>
          </a:p>
        </p:txBody>
      </p:sp>
    </p:spTree>
    <p:extLst>
      <p:ext uri="{BB962C8B-B14F-4D97-AF65-F5344CB8AC3E}">
        <p14:creationId xmlns:p14="http://schemas.microsoft.com/office/powerpoint/2010/main" val="31987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7705" y="164368"/>
            <a:ext cx="10870871" cy="669121"/>
          </a:xfrm>
        </p:spPr>
        <p:txBody>
          <a:bodyPr rtlCol="0" anchor="b"/>
          <a:lstStyle>
            <a:lvl1pPr>
              <a:defRPr b="1" cap="sm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67862" cy="365125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D266BE7-899D-4075-917F-DBDE33B6B6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1B6B9A-4955-4695-94BA-9962CA745406}"/>
              </a:ext>
            </a:extLst>
          </p:cNvPr>
          <p:cNvSpPr/>
          <p:nvPr userDrawn="1"/>
        </p:nvSpPr>
        <p:spPr>
          <a:xfrm>
            <a:off x="817705" y="179310"/>
            <a:ext cx="4553081" cy="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7" name="Zawartość — symbol zastępczy 2">
            <a:extLst>
              <a:ext uri="{FF2B5EF4-FFF2-40B4-BE49-F238E27FC236}">
                <a16:creationId xmlns:a16="http://schemas.microsoft.com/office/drawing/2014/main" id="{66FC864D-1762-49B4-9BB3-ADD903240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705" y="1418458"/>
            <a:ext cx="5226954" cy="5074417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Zawartość — symbol zastępczy 3">
            <a:extLst>
              <a:ext uri="{FF2B5EF4-FFF2-40B4-BE49-F238E27FC236}">
                <a16:creationId xmlns:a16="http://schemas.microsoft.com/office/drawing/2014/main" id="{926D6EE9-B180-4E3B-97A8-998A46409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291" y="1418458"/>
            <a:ext cx="5231285" cy="5074417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7705" y="164368"/>
            <a:ext cx="10870871" cy="669121"/>
          </a:xfrm>
        </p:spPr>
        <p:txBody>
          <a:bodyPr rtlCol="0" anchor="b"/>
          <a:lstStyle>
            <a:lvl1pPr>
              <a:defRPr b="1" cap="sm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67862" cy="365125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D266BE7-899D-4075-917F-DBDE33B6B6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1B6B9A-4955-4695-94BA-9962CA745406}"/>
              </a:ext>
            </a:extLst>
          </p:cNvPr>
          <p:cNvSpPr/>
          <p:nvPr userDrawn="1"/>
        </p:nvSpPr>
        <p:spPr>
          <a:xfrm>
            <a:off x="817705" y="179310"/>
            <a:ext cx="4553081" cy="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7" name="Zawartość — symbol zastępczy 2">
            <a:extLst>
              <a:ext uri="{FF2B5EF4-FFF2-40B4-BE49-F238E27FC236}">
                <a16:creationId xmlns:a16="http://schemas.microsoft.com/office/drawing/2014/main" id="{66FC864D-1762-49B4-9BB3-ADD903240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705" y="2002958"/>
            <a:ext cx="5226954" cy="4489917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Zawartość — symbol zastępczy 3">
            <a:extLst>
              <a:ext uri="{FF2B5EF4-FFF2-40B4-BE49-F238E27FC236}">
                <a16:creationId xmlns:a16="http://schemas.microsoft.com/office/drawing/2014/main" id="{926D6EE9-B180-4E3B-97A8-998A46409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291" y="2002958"/>
            <a:ext cx="5231285" cy="4489917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id="{0A556F9C-6088-4659-979F-AD489D3109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7704" y="1172263"/>
            <a:ext cx="5226953" cy="830695"/>
          </a:xfrm>
        </p:spPr>
        <p:txBody>
          <a:bodyPr rtlCol="0" anchor="b"/>
          <a:lstStyle>
            <a:lvl1pPr marL="0" indent="0" algn="ctr">
              <a:buNone/>
              <a:defRPr sz="2400" b="1" cap="all" baseline="0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10" name="Tekst — symbol zastępczy 4">
            <a:extLst>
              <a:ext uri="{FF2B5EF4-FFF2-40B4-BE49-F238E27FC236}">
                <a16:creationId xmlns:a16="http://schemas.microsoft.com/office/drawing/2014/main" id="{3FD4B99D-23A0-4FDA-8D9F-29F844A0C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7290" y="1172263"/>
            <a:ext cx="5226953" cy="830695"/>
          </a:xfrm>
        </p:spPr>
        <p:txBody>
          <a:bodyPr rtlCol="0" anchor="b"/>
          <a:lstStyle>
            <a:lvl1pPr marL="0" indent="0" algn="ctr">
              <a:buNone/>
              <a:defRPr sz="2400" b="1" cap="all" baseline="0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2386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123"/>
          <a:stretch/>
        </p:blipFill>
        <p:spPr bwMode="invGray">
          <a:xfrm rot="16200000">
            <a:off x="-3255621" y="3245026"/>
            <a:ext cx="6868594" cy="357352"/>
          </a:xfrm>
          <a:prstGeom prst="rect">
            <a:avLst/>
          </a:prstGeom>
        </p:spPr>
      </p:pic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80160" y="2160397"/>
            <a:ext cx="9628632" cy="435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  <a:p>
            <a:pPr lvl="5" rtl="0"/>
            <a:r>
              <a:rPr lang="pl-PL" dirty="0"/>
              <a:t>Szósty</a:t>
            </a:r>
          </a:p>
          <a:p>
            <a:pPr lvl="6" rtl="0"/>
            <a:r>
              <a:rPr lang="pl-PL" dirty="0"/>
              <a:t>Siódmy</a:t>
            </a:r>
          </a:p>
          <a:p>
            <a:pPr lvl="7" rtl="0"/>
            <a:r>
              <a:rPr lang="pl-PL" dirty="0"/>
              <a:t>Ósmy</a:t>
            </a:r>
          </a:p>
          <a:p>
            <a:pPr lvl="8" rtl="0"/>
            <a:r>
              <a:rPr lang="pl-PL" dirty="0"/>
              <a:t>Dziewiąty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-1" y="6492874"/>
            <a:ext cx="357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fld id="{BD266BE7-899D-4075-917F-DBDE33B6B692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1DA4D2-2D7B-4EA7-AFE3-2F76CC8247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72814" y="679639"/>
            <a:ext cx="1502979" cy="310961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06F1616E-0663-4677-8A4C-426A015A6932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705" y="872624"/>
            <a:ext cx="1914985" cy="1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53A099BB-5B75-4C42-AD57-81358994489F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705" y="981298"/>
            <a:ext cx="1231812" cy="1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8" r:id="rId4"/>
    <p:sldLayoutId id="2147483672" r:id="rId5"/>
    <p:sldLayoutId id="2147483669" r:id="rId6"/>
    <p:sldLayoutId id="2147483666" r:id="rId7"/>
    <p:sldLayoutId id="2147483670" r:id="rId8"/>
    <p:sldLayoutId id="2147483671" r:id="rId9"/>
    <p:sldLayoutId id="214748365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Segoe Script" panose="030B0504020000000003" pitchFamily="66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893AC0-A18D-4EAB-A479-2E2F42828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78" y="1943842"/>
            <a:ext cx="9242322" cy="2387600"/>
          </a:xfrm>
        </p:spPr>
        <p:txBody>
          <a:bodyPr>
            <a:noAutofit/>
          </a:bodyPr>
          <a:lstStyle/>
          <a:p>
            <a:r>
              <a:rPr lang="pl-PL" sz="4800" dirty="0"/>
              <a:t>Lekcja 5</a:t>
            </a:r>
            <a:br>
              <a:rPr lang="pl-PL" sz="4800" dirty="0"/>
            </a:br>
            <a:r>
              <a:rPr lang="pl-PL" sz="3600" dirty="0"/>
              <a:t>Projektowanie procesu.</a:t>
            </a:r>
            <a:endParaRPr lang="pl-PL" sz="4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00689FA-D1A1-415E-9132-ABCE4E36E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Etap 1 programu młody lean lider</a:t>
            </a:r>
          </a:p>
        </p:txBody>
      </p:sp>
    </p:spTree>
    <p:extLst>
      <p:ext uri="{BB962C8B-B14F-4D97-AF65-F5344CB8AC3E}">
        <p14:creationId xmlns:p14="http://schemas.microsoft.com/office/powerpoint/2010/main" val="27306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E1593B2D-5317-41DB-89F6-19B376905A0C}"/>
              </a:ext>
            </a:extLst>
          </p:cNvPr>
          <p:cNvSpPr/>
          <p:nvPr/>
        </p:nvSpPr>
        <p:spPr>
          <a:xfrm>
            <a:off x="5927621" y="3163273"/>
            <a:ext cx="3317744" cy="2525447"/>
          </a:xfrm>
          <a:custGeom>
            <a:avLst/>
            <a:gdLst>
              <a:gd name="connsiteX0" fmla="*/ 1199072 w 2889849"/>
              <a:gd name="connsiteY0" fmla="*/ 2199736 h 2199736"/>
              <a:gd name="connsiteX1" fmla="*/ 1794294 w 2889849"/>
              <a:gd name="connsiteY1" fmla="*/ 1742536 h 2199736"/>
              <a:gd name="connsiteX2" fmla="*/ 2734574 w 2889849"/>
              <a:gd name="connsiteY2" fmla="*/ 1699404 h 2199736"/>
              <a:gd name="connsiteX3" fmla="*/ 2889849 w 2889849"/>
              <a:gd name="connsiteY3" fmla="*/ 86265 h 2199736"/>
              <a:gd name="connsiteX4" fmla="*/ 0 w 2889849"/>
              <a:gd name="connsiteY4" fmla="*/ 0 h 2199736"/>
              <a:gd name="connsiteX5" fmla="*/ 172528 w 2889849"/>
              <a:gd name="connsiteY5" fmla="*/ 1794295 h 2199736"/>
              <a:gd name="connsiteX6" fmla="*/ 1199072 w 2889849"/>
              <a:gd name="connsiteY6" fmla="*/ 1759789 h 2199736"/>
              <a:gd name="connsiteX7" fmla="*/ 1199072 w 2889849"/>
              <a:gd name="connsiteY7" fmla="*/ 2199736 h 219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9849" h="2199736">
                <a:moveTo>
                  <a:pt x="1199072" y="2199736"/>
                </a:moveTo>
                <a:lnTo>
                  <a:pt x="1794294" y="1742536"/>
                </a:lnTo>
                <a:lnTo>
                  <a:pt x="2734574" y="1699404"/>
                </a:lnTo>
                <a:lnTo>
                  <a:pt x="2889849" y="86265"/>
                </a:lnTo>
                <a:lnTo>
                  <a:pt x="0" y="0"/>
                </a:lnTo>
                <a:lnTo>
                  <a:pt x="172528" y="1794295"/>
                </a:lnTo>
                <a:lnTo>
                  <a:pt x="1199072" y="1759789"/>
                </a:lnTo>
                <a:lnTo>
                  <a:pt x="1199072" y="2199736"/>
                </a:lnTo>
                <a:close/>
              </a:path>
            </a:pathLst>
          </a:custGeom>
          <a:solidFill>
            <a:schemeClr val="accent5">
              <a:alpha val="77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pl-PL" sz="4400" dirty="0">
              <a:latin typeface="Segoe Script" panose="030B0504020000000003" pitchFamily="66" charset="0"/>
            </a:endParaRPr>
          </a:p>
          <a:p>
            <a:pPr algn="ctr"/>
            <a:r>
              <a:rPr lang="pl-PL" sz="2700" dirty="0">
                <a:latin typeface="Segoe Script" panose="030B0504020000000003" pitchFamily="66" charset="0"/>
              </a:rPr>
              <a:t>KOLEJNEJ</a:t>
            </a:r>
          </a:p>
          <a:p>
            <a:pPr algn="ctr"/>
            <a:r>
              <a:rPr lang="pl-PL" sz="2700" dirty="0">
                <a:latin typeface="Segoe Script" panose="030B0504020000000003" pitchFamily="66" charset="0"/>
              </a:rPr>
              <a:t>LEKCJI</a:t>
            </a:r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AA1E5763-5323-4EBD-AF53-1A00566F3A37}"/>
              </a:ext>
            </a:extLst>
          </p:cNvPr>
          <p:cNvSpPr/>
          <p:nvPr/>
        </p:nvSpPr>
        <p:spPr>
          <a:xfrm>
            <a:off x="5133802" y="1077614"/>
            <a:ext cx="2852270" cy="2485832"/>
          </a:xfrm>
          <a:custGeom>
            <a:avLst/>
            <a:gdLst>
              <a:gd name="connsiteX0" fmla="*/ 1768416 w 2484408"/>
              <a:gd name="connsiteY0" fmla="*/ 2165230 h 2165230"/>
              <a:gd name="connsiteX1" fmla="*/ 1777042 w 2484408"/>
              <a:gd name="connsiteY1" fmla="*/ 1682150 h 2165230"/>
              <a:gd name="connsiteX2" fmla="*/ 2303253 w 2484408"/>
              <a:gd name="connsiteY2" fmla="*/ 1682150 h 2165230"/>
              <a:gd name="connsiteX3" fmla="*/ 2484408 w 2484408"/>
              <a:gd name="connsiteY3" fmla="*/ 0 h 2165230"/>
              <a:gd name="connsiteX4" fmla="*/ 0 w 2484408"/>
              <a:gd name="connsiteY4" fmla="*/ 77637 h 2165230"/>
              <a:gd name="connsiteX5" fmla="*/ 138023 w 2484408"/>
              <a:gd name="connsiteY5" fmla="*/ 1639018 h 2165230"/>
              <a:gd name="connsiteX6" fmla="*/ 992038 w 2484408"/>
              <a:gd name="connsiteY6" fmla="*/ 1664898 h 2165230"/>
              <a:gd name="connsiteX7" fmla="*/ 1768416 w 2484408"/>
              <a:gd name="connsiteY7" fmla="*/ 2165230 h 216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408" h="2165230">
                <a:moveTo>
                  <a:pt x="1768416" y="2165230"/>
                </a:moveTo>
                <a:lnTo>
                  <a:pt x="1777042" y="1682150"/>
                </a:lnTo>
                <a:lnTo>
                  <a:pt x="2303253" y="1682150"/>
                </a:lnTo>
                <a:lnTo>
                  <a:pt x="2484408" y="0"/>
                </a:lnTo>
                <a:lnTo>
                  <a:pt x="0" y="77637"/>
                </a:lnTo>
                <a:lnTo>
                  <a:pt x="138023" y="1639018"/>
                </a:lnTo>
                <a:lnTo>
                  <a:pt x="992038" y="1664898"/>
                </a:lnTo>
                <a:lnTo>
                  <a:pt x="1768416" y="216523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pl-PL" sz="2800" dirty="0">
              <a:latin typeface="Segoe Script" panose="030B0504020000000003" pitchFamily="66" charset="0"/>
            </a:endParaRPr>
          </a:p>
          <a:p>
            <a:pPr algn="ctr"/>
            <a:r>
              <a:rPr lang="pl-PL" sz="2700" dirty="0">
                <a:latin typeface="Segoe Script" panose="030B0504020000000003" pitchFamily="66" charset="0"/>
              </a:rPr>
              <a:t>DO</a:t>
            </a:r>
          </a:p>
          <a:p>
            <a:pPr algn="ctr"/>
            <a:r>
              <a:rPr lang="pl-PL" sz="2700" dirty="0">
                <a:latin typeface="Segoe Script" panose="030B0504020000000003" pitchFamily="66" charset="0"/>
              </a:rPr>
              <a:t>ZOBACZENIA</a:t>
            </a:r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9DB49817-2FB6-4793-9A34-545D48EE61BF}"/>
              </a:ext>
            </a:extLst>
          </p:cNvPr>
          <p:cNvSpPr/>
          <p:nvPr/>
        </p:nvSpPr>
        <p:spPr>
          <a:xfrm>
            <a:off x="3606925" y="2628240"/>
            <a:ext cx="2812655" cy="2396698"/>
          </a:xfrm>
          <a:custGeom>
            <a:avLst/>
            <a:gdLst>
              <a:gd name="connsiteX0" fmla="*/ 1293962 w 2449902"/>
              <a:gd name="connsiteY0" fmla="*/ 2087592 h 2087592"/>
              <a:gd name="connsiteX1" fmla="*/ 1293962 w 2449902"/>
              <a:gd name="connsiteY1" fmla="*/ 1733909 h 2087592"/>
              <a:gd name="connsiteX2" fmla="*/ 2234241 w 2449902"/>
              <a:gd name="connsiteY2" fmla="*/ 1733909 h 2087592"/>
              <a:gd name="connsiteX3" fmla="*/ 2449902 w 2449902"/>
              <a:gd name="connsiteY3" fmla="*/ 0 h 2087592"/>
              <a:gd name="connsiteX4" fmla="*/ 0 w 2449902"/>
              <a:gd name="connsiteY4" fmla="*/ 120770 h 2087592"/>
              <a:gd name="connsiteX5" fmla="*/ 155275 w 2449902"/>
              <a:gd name="connsiteY5" fmla="*/ 1725283 h 2087592"/>
              <a:gd name="connsiteX6" fmla="*/ 733245 w 2449902"/>
              <a:gd name="connsiteY6" fmla="*/ 1725283 h 2087592"/>
              <a:gd name="connsiteX7" fmla="*/ 1293962 w 2449902"/>
              <a:gd name="connsiteY7" fmla="*/ 2087592 h 20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9902" h="2087592">
                <a:moveTo>
                  <a:pt x="1293962" y="2087592"/>
                </a:moveTo>
                <a:lnTo>
                  <a:pt x="1293962" y="1733909"/>
                </a:lnTo>
                <a:lnTo>
                  <a:pt x="2234241" y="1733909"/>
                </a:lnTo>
                <a:lnTo>
                  <a:pt x="2449902" y="0"/>
                </a:lnTo>
                <a:lnTo>
                  <a:pt x="0" y="120770"/>
                </a:lnTo>
                <a:lnTo>
                  <a:pt x="155275" y="1725283"/>
                </a:lnTo>
                <a:lnTo>
                  <a:pt x="733245" y="1725283"/>
                </a:lnTo>
                <a:lnTo>
                  <a:pt x="1293962" y="2087592"/>
                </a:lnTo>
                <a:close/>
              </a:path>
            </a:pathLst>
          </a:custGeom>
          <a:solidFill>
            <a:schemeClr val="accent2">
              <a:alpha val="8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pl-PL" sz="2700" dirty="0">
              <a:latin typeface="Segoe Script" panose="030B0504020000000003" pitchFamily="66" charset="0"/>
            </a:endParaRPr>
          </a:p>
          <a:p>
            <a:pPr algn="ctr"/>
            <a:endParaRPr lang="pl-PL" sz="2700" dirty="0">
              <a:latin typeface="Segoe Script" panose="030B0504020000000003" pitchFamily="66" charset="0"/>
            </a:endParaRPr>
          </a:p>
          <a:p>
            <a:pPr algn="ctr"/>
            <a:r>
              <a:rPr lang="pl-PL" sz="2700" dirty="0">
                <a:latin typeface="Segoe Script" panose="030B0504020000000003" pitchFamily="66" charset="0"/>
              </a:rPr>
              <a:t>NA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4524E1-DE4B-4DB4-974A-1843E795E66F}"/>
              </a:ext>
            </a:extLst>
          </p:cNvPr>
          <p:cNvSpPr/>
          <p:nvPr/>
        </p:nvSpPr>
        <p:spPr>
          <a:xfrm>
            <a:off x="713433" y="643095"/>
            <a:ext cx="2572378" cy="713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3B43FBC6-68F0-4EA5-BD88-E1F7B87978DD}"/>
              </a:ext>
            </a:extLst>
          </p:cNvPr>
          <p:cNvSpPr/>
          <p:nvPr/>
        </p:nvSpPr>
        <p:spPr>
          <a:xfrm>
            <a:off x="3013189" y="4126055"/>
            <a:ext cx="6812782" cy="1679149"/>
          </a:xfrm>
          <a:custGeom>
            <a:avLst/>
            <a:gdLst>
              <a:gd name="connsiteX0" fmla="*/ 0 w 6812782"/>
              <a:gd name="connsiteY0" fmla="*/ 200967 h 1679149"/>
              <a:gd name="connsiteX1" fmla="*/ 2602523 w 6812782"/>
              <a:gd name="connsiteY1" fmla="*/ 1678075 h 1679149"/>
              <a:gd name="connsiteX2" fmla="*/ 6812782 w 6812782"/>
              <a:gd name="connsiteY2" fmla="*/ 0 h 167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2782" h="1679149">
                <a:moveTo>
                  <a:pt x="0" y="200967"/>
                </a:moveTo>
                <a:cubicBezTo>
                  <a:pt x="733529" y="956268"/>
                  <a:pt x="1467059" y="1711570"/>
                  <a:pt x="2602523" y="1678075"/>
                </a:cubicBezTo>
                <a:cubicBezTo>
                  <a:pt x="3737987" y="1644581"/>
                  <a:pt x="5275384" y="822290"/>
                  <a:pt x="6812782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531C7B2B-C099-4054-B738-A402D6381B3E}"/>
              </a:ext>
            </a:extLst>
          </p:cNvPr>
          <p:cNvSpPr/>
          <p:nvPr/>
        </p:nvSpPr>
        <p:spPr>
          <a:xfrm rot="16766111">
            <a:off x="2619664" y="3950208"/>
            <a:ext cx="552659" cy="512466"/>
          </a:xfrm>
          <a:custGeom>
            <a:avLst/>
            <a:gdLst>
              <a:gd name="connsiteX0" fmla="*/ 0 w 552659"/>
              <a:gd name="connsiteY0" fmla="*/ 0 h 512466"/>
              <a:gd name="connsiteX1" fmla="*/ 160773 w 552659"/>
              <a:gd name="connsiteY1" fmla="*/ 331596 h 512466"/>
              <a:gd name="connsiteX2" fmla="*/ 552659 w 552659"/>
              <a:gd name="connsiteY2" fmla="*/ 512466 h 5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59" h="512466">
                <a:moveTo>
                  <a:pt x="0" y="0"/>
                </a:moveTo>
                <a:cubicBezTo>
                  <a:pt x="34331" y="123092"/>
                  <a:pt x="68663" y="246185"/>
                  <a:pt x="160773" y="331596"/>
                </a:cubicBezTo>
                <a:cubicBezTo>
                  <a:pt x="252883" y="417007"/>
                  <a:pt x="402771" y="464736"/>
                  <a:pt x="552659" y="5124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0749A171-D295-4C18-AA96-73450EC1152A}"/>
              </a:ext>
            </a:extLst>
          </p:cNvPr>
          <p:cNvSpPr/>
          <p:nvPr/>
        </p:nvSpPr>
        <p:spPr>
          <a:xfrm rot="20916536">
            <a:off x="9671103" y="3752718"/>
            <a:ext cx="552659" cy="512466"/>
          </a:xfrm>
          <a:custGeom>
            <a:avLst/>
            <a:gdLst>
              <a:gd name="connsiteX0" fmla="*/ 0 w 552659"/>
              <a:gd name="connsiteY0" fmla="*/ 0 h 512466"/>
              <a:gd name="connsiteX1" fmla="*/ 160773 w 552659"/>
              <a:gd name="connsiteY1" fmla="*/ 331596 h 512466"/>
              <a:gd name="connsiteX2" fmla="*/ 552659 w 552659"/>
              <a:gd name="connsiteY2" fmla="*/ 512466 h 51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59" h="512466">
                <a:moveTo>
                  <a:pt x="0" y="0"/>
                </a:moveTo>
                <a:cubicBezTo>
                  <a:pt x="34331" y="123092"/>
                  <a:pt x="68663" y="246185"/>
                  <a:pt x="160773" y="331596"/>
                </a:cubicBezTo>
                <a:cubicBezTo>
                  <a:pt x="252883" y="417007"/>
                  <a:pt x="402771" y="464736"/>
                  <a:pt x="552659" y="5124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5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540A1F3-1CDE-4C99-B3A7-C39A72EF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Nasze wartości</a:t>
            </a:r>
          </a:p>
        </p:txBody>
      </p:sp>
      <p:pic>
        <p:nvPicPr>
          <p:cNvPr id="2050" name="Picture 2" descr="Podobny obraz">
            <a:extLst>
              <a:ext uri="{FF2B5EF4-FFF2-40B4-BE49-F238E27FC236}">
                <a16:creationId xmlns:a16="http://schemas.microsoft.com/office/drawing/2014/main" id="{DA80476D-263C-4204-A463-1F0BBE53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33" y="281345"/>
            <a:ext cx="2679571" cy="161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000D6A21-77B0-4B37-A808-B4DBB5D8FE01}"/>
              </a:ext>
            </a:extLst>
          </p:cNvPr>
          <p:cNvSpPr/>
          <p:nvPr/>
        </p:nvSpPr>
        <p:spPr>
          <a:xfrm>
            <a:off x="5213177" y="1604480"/>
            <a:ext cx="2257530" cy="2257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444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6812EF8-8D57-4A2E-B629-05C872A8C5BC}"/>
              </a:ext>
            </a:extLst>
          </p:cNvPr>
          <p:cNvSpPr txBox="1"/>
          <p:nvPr/>
        </p:nvSpPr>
        <p:spPr>
          <a:xfrm>
            <a:off x="5474332" y="2205567"/>
            <a:ext cx="1735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solidFill>
                  <a:srgbClr val="C00000"/>
                </a:solidFill>
              </a:rPr>
              <a:t>NASZE</a:t>
            </a:r>
          </a:p>
          <a:p>
            <a:pPr algn="ctr"/>
            <a:r>
              <a:rPr lang="pl-PL" sz="2800" dirty="0"/>
              <a:t>WARTOŚCI</a:t>
            </a:r>
          </a:p>
        </p:txBody>
      </p:sp>
      <p:sp>
        <p:nvSpPr>
          <p:cNvPr id="7" name="Łuk 6">
            <a:extLst>
              <a:ext uri="{FF2B5EF4-FFF2-40B4-BE49-F238E27FC236}">
                <a16:creationId xmlns:a16="http://schemas.microsoft.com/office/drawing/2014/main" id="{154D7060-1CA1-4402-8A2A-2C82AC9F69F5}"/>
              </a:ext>
            </a:extLst>
          </p:cNvPr>
          <p:cNvSpPr/>
          <p:nvPr/>
        </p:nvSpPr>
        <p:spPr>
          <a:xfrm rot="5400000">
            <a:off x="4677384" y="1068688"/>
            <a:ext cx="3329114" cy="3329114"/>
          </a:xfrm>
          <a:prstGeom prst="arc">
            <a:avLst>
              <a:gd name="adj1" fmla="val 16200000"/>
              <a:gd name="adj2" fmla="val 538637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491A5FC-6D1C-4749-9ED6-08DE614ACD4D}"/>
              </a:ext>
            </a:extLst>
          </p:cNvPr>
          <p:cNvGrpSpPr/>
          <p:nvPr/>
        </p:nvGrpSpPr>
        <p:grpSpPr>
          <a:xfrm>
            <a:off x="7805485" y="2532232"/>
            <a:ext cx="402026" cy="402026"/>
            <a:chOff x="8988205" y="2461754"/>
            <a:chExt cx="402026" cy="402026"/>
          </a:xfrm>
        </p:grpSpPr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11549B08-BBA4-4198-8CD0-EABD497A632E}"/>
                </a:ext>
              </a:extLst>
            </p:cNvPr>
            <p:cNvSpPr/>
            <p:nvPr/>
          </p:nvSpPr>
          <p:spPr>
            <a:xfrm>
              <a:off x="8988205" y="2461754"/>
              <a:ext cx="402026" cy="402026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64B281B2-3E58-4810-8826-FB10F20BF60B}"/>
                </a:ext>
              </a:extLst>
            </p:cNvPr>
            <p:cNvSpPr/>
            <p:nvPr/>
          </p:nvSpPr>
          <p:spPr>
            <a:xfrm>
              <a:off x="9103807" y="2577356"/>
              <a:ext cx="170822" cy="170822"/>
            </a:xfrm>
            <a:prstGeom prst="ellipse">
              <a:avLst/>
            </a:prstGeom>
            <a:solidFill>
              <a:srgbClr val="FFC000"/>
            </a:solidFill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11" name="Dymek mowy: owalny 10">
            <a:extLst>
              <a:ext uri="{FF2B5EF4-FFF2-40B4-BE49-F238E27FC236}">
                <a16:creationId xmlns:a16="http://schemas.microsoft.com/office/drawing/2014/main" id="{CC8967D0-64B4-4F60-9132-0CFB7CB95017}"/>
              </a:ext>
            </a:extLst>
          </p:cNvPr>
          <p:cNvSpPr/>
          <p:nvPr/>
        </p:nvSpPr>
        <p:spPr>
          <a:xfrm>
            <a:off x="8431711" y="2557712"/>
            <a:ext cx="914400" cy="902272"/>
          </a:xfrm>
          <a:prstGeom prst="wedgeEllipseCallout">
            <a:avLst>
              <a:gd name="adj1" fmla="val -63690"/>
              <a:gd name="adj2" fmla="val -243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F89FB1A4-B477-42F3-AFF0-05B7A9BFC08A}"/>
              </a:ext>
            </a:extLst>
          </p:cNvPr>
          <p:cNvSpPr/>
          <p:nvPr/>
        </p:nvSpPr>
        <p:spPr>
          <a:xfrm>
            <a:off x="8579209" y="2699146"/>
            <a:ext cx="619404" cy="6194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270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>
            <a:extLst>
              <a:ext uri="{FF2B5EF4-FFF2-40B4-BE49-F238E27FC236}">
                <a16:creationId xmlns:a16="http://schemas.microsoft.com/office/drawing/2014/main" id="{64D50308-140B-4538-8DA2-9ED44CEB828E}"/>
              </a:ext>
            </a:extLst>
          </p:cNvPr>
          <p:cNvSpPr/>
          <p:nvPr/>
        </p:nvSpPr>
        <p:spPr>
          <a:xfrm rot="5400000">
            <a:off x="4677384" y="1068688"/>
            <a:ext cx="3329114" cy="3329114"/>
          </a:xfrm>
          <a:prstGeom prst="arc">
            <a:avLst>
              <a:gd name="adj1" fmla="val 2778067"/>
              <a:gd name="adj2" fmla="val 5386377"/>
            </a:avLst>
          </a:prstGeom>
          <a:ln w="57150">
            <a:solidFill>
              <a:srgbClr val="0DA4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Łuk 26">
            <a:extLst>
              <a:ext uri="{FF2B5EF4-FFF2-40B4-BE49-F238E27FC236}">
                <a16:creationId xmlns:a16="http://schemas.microsoft.com/office/drawing/2014/main" id="{6E6F2BF9-C71E-4E16-B1E9-672B17892240}"/>
              </a:ext>
            </a:extLst>
          </p:cNvPr>
          <p:cNvSpPr/>
          <p:nvPr/>
        </p:nvSpPr>
        <p:spPr>
          <a:xfrm rot="5400000">
            <a:off x="4677384" y="1068688"/>
            <a:ext cx="3329114" cy="3329114"/>
          </a:xfrm>
          <a:prstGeom prst="arc">
            <a:avLst>
              <a:gd name="adj1" fmla="val 21438678"/>
              <a:gd name="adj2" fmla="val 2788346"/>
            </a:avLst>
          </a:prstGeom>
          <a:ln w="57150">
            <a:solidFill>
              <a:srgbClr val="1B9C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54197C1F-CA7C-4318-A809-BEA26C04304B}"/>
              </a:ext>
            </a:extLst>
          </p:cNvPr>
          <p:cNvGrpSpPr/>
          <p:nvPr/>
        </p:nvGrpSpPr>
        <p:grpSpPr>
          <a:xfrm>
            <a:off x="4926753" y="3678090"/>
            <a:ext cx="402026" cy="402026"/>
            <a:chOff x="8988205" y="2461754"/>
            <a:chExt cx="402026" cy="402026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4FF72C18-7CB8-401A-9601-A47337BC1CF1}"/>
                </a:ext>
              </a:extLst>
            </p:cNvPr>
            <p:cNvSpPr/>
            <p:nvPr/>
          </p:nvSpPr>
          <p:spPr>
            <a:xfrm>
              <a:off x="8988205" y="2461754"/>
              <a:ext cx="402026" cy="40202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61D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01EC2193-48C9-4FB9-B3D2-CEA49DC2D20B}"/>
                </a:ext>
              </a:extLst>
            </p:cNvPr>
            <p:cNvSpPr/>
            <p:nvPr/>
          </p:nvSpPr>
          <p:spPr>
            <a:xfrm>
              <a:off x="9103807" y="2577356"/>
              <a:ext cx="170822" cy="170822"/>
            </a:xfrm>
            <a:prstGeom prst="ellipse">
              <a:avLst/>
            </a:prstGeom>
            <a:solidFill>
              <a:srgbClr val="161D49"/>
            </a:solidFill>
            <a:ln w="57150">
              <a:solidFill>
                <a:srgbClr val="161D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1765A898-10C5-4556-B6B0-890B8BDDE4F3}"/>
              </a:ext>
            </a:extLst>
          </p:cNvPr>
          <p:cNvGrpSpPr/>
          <p:nvPr/>
        </p:nvGrpSpPr>
        <p:grpSpPr>
          <a:xfrm>
            <a:off x="4476371" y="2557712"/>
            <a:ext cx="402026" cy="402026"/>
            <a:chOff x="8988205" y="2461754"/>
            <a:chExt cx="402026" cy="402026"/>
          </a:xfrm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CAA60221-4AA0-4CFC-B564-32256DA8EF07}"/>
                </a:ext>
              </a:extLst>
            </p:cNvPr>
            <p:cNvSpPr/>
            <p:nvPr/>
          </p:nvSpPr>
          <p:spPr>
            <a:xfrm>
              <a:off x="8988205" y="2461754"/>
              <a:ext cx="402026" cy="40202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DA4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F545DD7A-9E4E-495B-80D7-ABF8B0D4BF51}"/>
                </a:ext>
              </a:extLst>
            </p:cNvPr>
            <p:cNvSpPr/>
            <p:nvPr/>
          </p:nvSpPr>
          <p:spPr>
            <a:xfrm>
              <a:off x="9103807" y="2577356"/>
              <a:ext cx="170822" cy="170822"/>
            </a:xfrm>
            <a:prstGeom prst="ellipse">
              <a:avLst/>
            </a:prstGeom>
            <a:solidFill>
              <a:srgbClr val="0DA4C1"/>
            </a:solidFill>
            <a:ln w="57150">
              <a:solidFill>
                <a:srgbClr val="0DA4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29" name="Łuk 28">
            <a:extLst>
              <a:ext uri="{FF2B5EF4-FFF2-40B4-BE49-F238E27FC236}">
                <a16:creationId xmlns:a16="http://schemas.microsoft.com/office/drawing/2014/main" id="{16DB39FF-1BE8-4211-8314-896A37E54E7C}"/>
              </a:ext>
            </a:extLst>
          </p:cNvPr>
          <p:cNvSpPr/>
          <p:nvPr/>
        </p:nvSpPr>
        <p:spPr>
          <a:xfrm rot="5400000">
            <a:off x="4675360" y="1068688"/>
            <a:ext cx="3329114" cy="3329114"/>
          </a:xfrm>
          <a:prstGeom prst="arc">
            <a:avLst>
              <a:gd name="adj1" fmla="val 18863298"/>
              <a:gd name="adj2" fmla="val 21323625"/>
            </a:avLst>
          </a:prstGeom>
          <a:ln w="57150">
            <a:solidFill>
              <a:srgbClr val="E74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B859AE67-624C-4C91-A65D-EBF2D9448050}"/>
              </a:ext>
            </a:extLst>
          </p:cNvPr>
          <p:cNvGrpSpPr/>
          <p:nvPr/>
        </p:nvGrpSpPr>
        <p:grpSpPr>
          <a:xfrm>
            <a:off x="7426069" y="3678090"/>
            <a:ext cx="402026" cy="402026"/>
            <a:chOff x="8988205" y="2461754"/>
            <a:chExt cx="402026" cy="402026"/>
          </a:xfrm>
        </p:grpSpPr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C62FD6DE-7309-4E3D-87FC-B4A59729E036}"/>
                </a:ext>
              </a:extLst>
            </p:cNvPr>
            <p:cNvSpPr/>
            <p:nvPr/>
          </p:nvSpPr>
          <p:spPr>
            <a:xfrm>
              <a:off x="8988205" y="2461754"/>
              <a:ext cx="402026" cy="40202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56E38EE7-9004-4B0A-8C04-808EF0CAFF80}"/>
                </a:ext>
              </a:extLst>
            </p:cNvPr>
            <p:cNvSpPr/>
            <p:nvPr/>
          </p:nvSpPr>
          <p:spPr>
            <a:xfrm>
              <a:off x="9103807" y="2577356"/>
              <a:ext cx="170822" cy="170822"/>
            </a:xfrm>
            <a:prstGeom prst="ellipse">
              <a:avLst/>
            </a:prstGeom>
            <a:solidFill>
              <a:srgbClr val="E74424"/>
            </a:solidFill>
            <a:ln w="57150">
              <a:solidFill>
                <a:srgbClr val="E744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B77CC17E-B2A8-4A87-838F-AB279101CBAF}"/>
              </a:ext>
            </a:extLst>
          </p:cNvPr>
          <p:cNvGrpSpPr/>
          <p:nvPr/>
        </p:nvGrpSpPr>
        <p:grpSpPr>
          <a:xfrm>
            <a:off x="6233038" y="4196789"/>
            <a:ext cx="402026" cy="402026"/>
            <a:chOff x="8988205" y="2461754"/>
            <a:chExt cx="402026" cy="402026"/>
          </a:xfrm>
        </p:grpSpPr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841B6BED-D7FF-445A-B0E3-D0C8ADC091BE}"/>
                </a:ext>
              </a:extLst>
            </p:cNvPr>
            <p:cNvSpPr/>
            <p:nvPr/>
          </p:nvSpPr>
          <p:spPr>
            <a:xfrm>
              <a:off x="8988205" y="2461754"/>
              <a:ext cx="402026" cy="40202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B9C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8020F3C1-EDE0-4278-BB33-853A3A6CB804}"/>
                </a:ext>
              </a:extLst>
            </p:cNvPr>
            <p:cNvSpPr/>
            <p:nvPr/>
          </p:nvSpPr>
          <p:spPr>
            <a:xfrm>
              <a:off x="9103807" y="2577356"/>
              <a:ext cx="170822" cy="170822"/>
            </a:xfrm>
            <a:prstGeom prst="ellipse">
              <a:avLst/>
            </a:prstGeom>
            <a:solidFill>
              <a:srgbClr val="1B9C49"/>
            </a:solidFill>
            <a:ln w="57150">
              <a:solidFill>
                <a:srgbClr val="1B9C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30" name="Dymek mowy: owalny 29">
            <a:extLst>
              <a:ext uri="{FF2B5EF4-FFF2-40B4-BE49-F238E27FC236}">
                <a16:creationId xmlns:a16="http://schemas.microsoft.com/office/drawing/2014/main" id="{E8F8D490-6AB7-4465-851C-64B342C14031}"/>
              </a:ext>
            </a:extLst>
          </p:cNvPr>
          <p:cNvSpPr/>
          <p:nvPr/>
        </p:nvSpPr>
        <p:spPr>
          <a:xfrm rot="1275047">
            <a:off x="7878355" y="4032077"/>
            <a:ext cx="914400" cy="902272"/>
          </a:xfrm>
          <a:prstGeom prst="wedgeEllipseCallout">
            <a:avLst>
              <a:gd name="adj1" fmla="val -63690"/>
              <a:gd name="adj2" fmla="val -24367"/>
            </a:avLst>
          </a:prstGeom>
          <a:solidFill>
            <a:srgbClr val="E74424"/>
          </a:solidFill>
          <a:ln>
            <a:solidFill>
              <a:srgbClr val="E74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79D5BA31-0E0F-490E-A69E-8B2780DABF72}"/>
              </a:ext>
            </a:extLst>
          </p:cNvPr>
          <p:cNvSpPr/>
          <p:nvPr/>
        </p:nvSpPr>
        <p:spPr>
          <a:xfrm>
            <a:off x="8025853" y="4173511"/>
            <a:ext cx="619404" cy="6194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270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Dymek mowy: owalny 31">
            <a:extLst>
              <a:ext uri="{FF2B5EF4-FFF2-40B4-BE49-F238E27FC236}">
                <a16:creationId xmlns:a16="http://schemas.microsoft.com/office/drawing/2014/main" id="{798B9F1B-F5A8-4A82-93C6-68464CE84CD0}"/>
              </a:ext>
            </a:extLst>
          </p:cNvPr>
          <p:cNvSpPr/>
          <p:nvPr/>
        </p:nvSpPr>
        <p:spPr>
          <a:xfrm rot="4130173">
            <a:off x="5981879" y="4870683"/>
            <a:ext cx="914400" cy="902272"/>
          </a:xfrm>
          <a:prstGeom prst="wedgeEllipseCallout">
            <a:avLst>
              <a:gd name="adj1" fmla="val -63690"/>
              <a:gd name="adj2" fmla="val -24367"/>
            </a:avLst>
          </a:prstGeom>
          <a:solidFill>
            <a:srgbClr val="1B9C49"/>
          </a:solidFill>
          <a:ln>
            <a:solidFill>
              <a:srgbClr val="1B9C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5825E8AC-D5AB-4089-BA51-87451A2A59CB}"/>
              </a:ext>
            </a:extLst>
          </p:cNvPr>
          <p:cNvSpPr/>
          <p:nvPr/>
        </p:nvSpPr>
        <p:spPr>
          <a:xfrm>
            <a:off x="6129377" y="5012117"/>
            <a:ext cx="619404" cy="6194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270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Dymek mowy: owalny 33">
            <a:extLst>
              <a:ext uri="{FF2B5EF4-FFF2-40B4-BE49-F238E27FC236}">
                <a16:creationId xmlns:a16="http://schemas.microsoft.com/office/drawing/2014/main" id="{912A9B47-A6AE-42AB-9477-19D91046DBC4}"/>
              </a:ext>
            </a:extLst>
          </p:cNvPr>
          <p:cNvSpPr/>
          <p:nvPr/>
        </p:nvSpPr>
        <p:spPr>
          <a:xfrm rot="6787593">
            <a:off x="4032331" y="4095490"/>
            <a:ext cx="914400" cy="902272"/>
          </a:xfrm>
          <a:prstGeom prst="wedgeEllipseCallout">
            <a:avLst>
              <a:gd name="adj1" fmla="val -63690"/>
              <a:gd name="adj2" fmla="val -24367"/>
            </a:avLst>
          </a:prstGeom>
          <a:solidFill>
            <a:srgbClr val="161D49"/>
          </a:solidFill>
          <a:ln>
            <a:solidFill>
              <a:srgbClr val="161D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CE923CAC-56C5-441C-B0C0-842C91043468}"/>
              </a:ext>
            </a:extLst>
          </p:cNvPr>
          <p:cNvSpPr/>
          <p:nvPr/>
        </p:nvSpPr>
        <p:spPr>
          <a:xfrm>
            <a:off x="4179829" y="4236924"/>
            <a:ext cx="619404" cy="6194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270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Dymek mowy: owalny 35">
            <a:extLst>
              <a:ext uri="{FF2B5EF4-FFF2-40B4-BE49-F238E27FC236}">
                <a16:creationId xmlns:a16="http://schemas.microsoft.com/office/drawing/2014/main" id="{FBBA0BFD-2971-4664-B43C-07DCB9499D11}"/>
              </a:ext>
            </a:extLst>
          </p:cNvPr>
          <p:cNvSpPr/>
          <p:nvPr/>
        </p:nvSpPr>
        <p:spPr>
          <a:xfrm rot="8877998">
            <a:off x="3294075" y="2508602"/>
            <a:ext cx="914400" cy="902272"/>
          </a:xfrm>
          <a:prstGeom prst="wedgeEllipseCallout">
            <a:avLst>
              <a:gd name="adj1" fmla="val -63690"/>
              <a:gd name="adj2" fmla="val -24367"/>
            </a:avLst>
          </a:prstGeom>
          <a:solidFill>
            <a:srgbClr val="0DA4C1"/>
          </a:solidFill>
          <a:ln>
            <a:solidFill>
              <a:srgbClr val="0DA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35F6D6E9-AE29-42D6-AD32-80701D6BD058}"/>
              </a:ext>
            </a:extLst>
          </p:cNvPr>
          <p:cNvSpPr/>
          <p:nvPr/>
        </p:nvSpPr>
        <p:spPr>
          <a:xfrm>
            <a:off x="3441573" y="2650036"/>
            <a:ext cx="619404" cy="6194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270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 descr="Podobny obraz">
            <a:extLst>
              <a:ext uri="{FF2B5EF4-FFF2-40B4-BE49-F238E27FC236}">
                <a16:creationId xmlns:a16="http://schemas.microsoft.com/office/drawing/2014/main" id="{EB97AB45-DFFE-4FB4-8EC7-136D0619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072" y="2799762"/>
            <a:ext cx="469678" cy="4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medal icon">
            <a:extLst>
              <a:ext uri="{FF2B5EF4-FFF2-40B4-BE49-F238E27FC236}">
                <a16:creationId xmlns:a16="http://schemas.microsoft.com/office/drawing/2014/main" id="{B7B3526E-B7AE-4584-816A-52EAD7723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6333" y="4293942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nalezione obrazy dla zapytania light bulb icon">
            <a:extLst>
              <a:ext uri="{FF2B5EF4-FFF2-40B4-BE49-F238E27FC236}">
                <a16:creationId xmlns:a16="http://schemas.microsoft.com/office/drawing/2014/main" id="{8A50001D-D639-4C40-A9F2-B5F97870C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12154" r="10705" b="18975"/>
          <a:stretch/>
        </p:blipFill>
        <p:spPr bwMode="auto">
          <a:xfrm flipH="1">
            <a:off x="6193311" y="5091506"/>
            <a:ext cx="481480" cy="4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2050">
            <a:extLst>
              <a:ext uri="{FF2B5EF4-FFF2-40B4-BE49-F238E27FC236}">
                <a16:creationId xmlns:a16="http://schemas.microsoft.com/office/drawing/2014/main" id="{189BC057-7184-4EC6-B5F0-E80F2C0ED17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3577" y="4360672"/>
            <a:ext cx="371908" cy="371908"/>
          </a:xfrm>
          <a:prstGeom prst="rect">
            <a:avLst/>
          </a:prstGeom>
        </p:spPr>
      </p:pic>
      <p:pic>
        <p:nvPicPr>
          <p:cNvPr id="2066" name="Picture 18" descr="Znalezione obrazy dla zapytania listening icon">
            <a:extLst>
              <a:ext uri="{FF2B5EF4-FFF2-40B4-BE49-F238E27FC236}">
                <a16:creationId xmlns:a16="http://schemas.microsoft.com/office/drawing/2014/main" id="{8287041F-6F03-4E07-860D-E44FEC5A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30" y="2769801"/>
            <a:ext cx="379874" cy="3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pole tekstowe 2052">
            <a:extLst>
              <a:ext uri="{FF2B5EF4-FFF2-40B4-BE49-F238E27FC236}">
                <a16:creationId xmlns:a16="http://schemas.microsoft.com/office/drawing/2014/main" id="{B95A53C6-D60B-4015-B381-B94634CDE08D}"/>
              </a:ext>
            </a:extLst>
          </p:cNvPr>
          <p:cNvSpPr txBox="1"/>
          <p:nvPr/>
        </p:nvSpPr>
        <p:spPr>
          <a:xfrm>
            <a:off x="9198613" y="3392915"/>
            <a:ext cx="16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</a:rPr>
              <a:t>Nazwa wartości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5175252-5596-4582-A19B-3F177E443DCE}"/>
              </a:ext>
            </a:extLst>
          </p:cNvPr>
          <p:cNvSpPr txBox="1"/>
          <p:nvPr/>
        </p:nvSpPr>
        <p:spPr>
          <a:xfrm>
            <a:off x="9220861" y="3647894"/>
            <a:ext cx="11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Opis wartości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7369796A-C6B4-4756-891A-535DBAF5B88B}"/>
              </a:ext>
            </a:extLst>
          </p:cNvPr>
          <p:cNvSpPr txBox="1"/>
          <p:nvPr/>
        </p:nvSpPr>
        <p:spPr>
          <a:xfrm>
            <a:off x="8004474" y="4959609"/>
            <a:ext cx="16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E74424"/>
                </a:solidFill>
              </a:rPr>
              <a:t>Nazwa wartości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DA2C2812-486C-4AC6-8BF8-2CB4A6EF4F89}"/>
              </a:ext>
            </a:extLst>
          </p:cNvPr>
          <p:cNvSpPr txBox="1"/>
          <p:nvPr/>
        </p:nvSpPr>
        <p:spPr>
          <a:xfrm>
            <a:off x="8026722" y="5214588"/>
            <a:ext cx="11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Opis wartości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403936CE-E550-44D6-A2A5-2C574BC8AA81}"/>
              </a:ext>
            </a:extLst>
          </p:cNvPr>
          <p:cNvSpPr txBox="1"/>
          <p:nvPr/>
        </p:nvSpPr>
        <p:spPr>
          <a:xfrm>
            <a:off x="5596479" y="5821263"/>
            <a:ext cx="16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1B9C49"/>
                </a:solidFill>
              </a:rPr>
              <a:t>Nazwa wartości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0A1649FC-FD17-447B-B272-50E52CF0676E}"/>
              </a:ext>
            </a:extLst>
          </p:cNvPr>
          <p:cNvSpPr txBox="1"/>
          <p:nvPr/>
        </p:nvSpPr>
        <p:spPr>
          <a:xfrm>
            <a:off x="5837859" y="6076242"/>
            <a:ext cx="11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Opis wartości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EEDEB579-43C0-4CD9-9F08-64D16EAC686A}"/>
              </a:ext>
            </a:extLst>
          </p:cNvPr>
          <p:cNvSpPr txBox="1"/>
          <p:nvPr/>
        </p:nvSpPr>
        <p:spPr>
          <a:xfrm>
            <a:off x="3478800" y="4959609"/>
            <a:ext cx="16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161D49"/>
                </a:solidFill>
              </a:rPr>
              <a:t>Nazwa wartości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7504C1-25D4-41A6-80A5-FF34A971419F}"/>
              </a:ext>
            </a:extLst>
          </p:cNvPr>
          <p:cNvSpPr txBox="1"/>
          <p:nvPr/>
        </p:nvSpPr>
        <p:spPr>
          <a:xfrm>
            <a:off x="3961560" y="5214588"/>
            <a:ext cx="11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Opis wartości</a:t>
            </a: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0E9C17C5-0A91-490D-BF53-DADA079CB1FE}"/>
              </a:ext>
            </a:extLst>
          </p:cNvPr>
          <p:cNvSpPr txBox="1"/>
          <p:nvPr/>
        </p:nvSpPr>
        <p:spPr>
          <a:xfrm>
            <a:off x="1921247" y="3424360"/>
            <a:ext cx="16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DA4C1"/>
                </a:solidFill>
              </a:rPr>
              <a:t>Nazwa wartości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C5CC7D4A-D527-4A5C-A84D-C7B70BD1A3A7}"/>
              </a:ext>
            </a:extLst>
          </p:cNvPr>
          <p:cNvSpPr txBox="1"/>
          <p:nvPr/>
        </p:nvSpPr>
        <p:spPr>
          <a:xfrm>
            <a:off x="2404007" y="3679339"/>
            <a:ext cx="11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Opis wartości</a:t>
            </a:r>
          </a:p>
        </p:txBody>
      </p:sp>
    </p:spTree>
    <p:extLst>
      <p:ext uri="{BB962C8B-B14F-4D97-AF65-F5344CB8AC3E}">
        <p14:creationId xmlns:p14="http://schemas.microsoft.com/office/powerpoint/2010/main" val="38720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35334C-5E26-482F-3496-5EEF5935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proces?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8BDCC34-F9F8-B5EB-19C8-63A5C936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CA1DF8A-6FF2-2EFD-9954-5A7E3EDF8088}"/>
              </a:ext>
            </a:extLst>
          </p:cNvPr>
          <p:cNvSpPr txBox="1"/>
          <p:nvPr/>
        </p:nvSpPr>
        <p:spPr>
          <a:xfrm>
            <a:off x="1489165" y="1849638"/>
            <a:ext cx="9039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Proces to zbiór czynności, wzajemnie ze sobą powiązanych, których realizacja jest niezbędna dla uzyskania określonego rezultatu (najczęściej polegającego na zaspokojeniu potrzeb klienta wewnętrznego lub zewnętrznego) </a:t>
            </a:r>
          </a:p>
          <a:p>
            <a:pPr algn="r"/>
            <a:r>
              <a:rPr lang="pl-PL" b="0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Encyklopedia Zarządzania</a:t>
            </a: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DFF09E1-B036-7073-6614-4BCA1F03A76E}"/>
              </a:ext>
            </a:extLst>
          </p:cNvPr>
          <p:cNvSpPr/>
          <p:nvPr/>
        </p:nvSpPr>
        <p:spPr>
          <a:xfrm>
            <a:off x="2725783" y="3918071"/>
            <a:ext cx="1297577" cy="592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CZYNNOŚĆ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45960EB-C591-D58C-BBEC-3BCDE04584BF}"/>
              </a:ext>
            </a:extLst>
          </p:cNvPr>
          <p:cNvSpPr/>
          <p:nvPr/>
        </p:nvSpPr>
        <p:spPr>
          <a:xfrm>
            <a:off x="4491902" y="3918071"/>
            <a:ext cx="1297577" cy="592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CZYNNOŚĆ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0BBC7F0-B47E-A9C3-E3A7-996E28FCB5C0}"/>
              </a:ext>
            </a:extLst>
          </p:cNvPr>
          <p:cNvSpPr/>
          <p:nvPr/>
        </p:nvSpPr>
        <p:spPr>
          <a:xfrm>
            <a:off x="6247544" y="3918071"/>
            <a:ext cx="1297577" cy="592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CZYNNOŚĆ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27ECCAB-6A3F-C92B-61E4-0E51F8EE4937}"/>
              </a:ext>
            </a:extLst>
          </p:cNvPr>
          <p:cNvSpPr/>
          <p:nvPr/>
        </p:nvSpPr>
        <p:spPr>
          <a:xfrm>
            <a:off x="8099772" y="3918071"/>
            <a:ext cx="1297577" cy="592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CZYNNOŚĆ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70111C9-A02D-4157-3C02-34DD00B6DC4B}"/>
              </a:ext>
            </a:extLst>
          </p:cNvPr>
          <p:cNvSpPr/>
          <p:nvPr/>
        </p:nvSpPr>
        <p:spPr>
          <a:xfrm>
            <a:off x="4491901" y="4867306"/>
            <a:ext cx="1297577" cy="592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CZYNNOŚĆ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3AAEF8DC-6FD5-6FAB-6A43-5FB5E1809743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4023360" y="4214163"/>
            <a:ext cx="4685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5FE6A4D-0C10-CAA6-C5AF-F8A94754E1D1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5789479" y="4214163"/>
            <a:ext cx="4580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07D3405B-D081-F932-9EB9-42459737E792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7545121" y="4214163"/>
            <a:ext cx="554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Łącznik: łamany 19">
            <a:extLst>
              <a:ext uri="{FF2B5EF4-FFF2-40B4-BE49-F238E27FC236}">
                <a16:creationId xmlns:a16="http://schemas.microsoft.com/office/drawing/2014/main" id="{57903FB0-F0A2-580B-616A-444B37C4FE9D}"/>
              </a:ext>
            </a:extLst>
          </p:cNvPr>
          <p:cNvCxnSpPr>
            <a:stCxn id="10" idx="3"/>
            <a:endCxn id="9" idx="1"/>
          </p:cNvCxnSpPr>
          <p:nvPr/>
        </p:nvCxnSpPr>
        <p:spPr>
          <a:xfrm flipV="1">
            <a:off x="5789478" y="4214163"/>
            <a:ext cx="2310294" cy="949235"/>
          </a:xfrm>
          <a:prstGeom prst="bentConnector3">
            <a:avLst>
              <a:gd name="adj1" fmla="val 8807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Łącznik: łamany 22">
            <a:extLst>
              <a:ext uri="{FF2B5EF4-FFF2-40B4-BE49-F238E27FC236}">
                <a16:creationId xmlns:a16="http://schemas.microsoft.com/office/drawing/2014/main" id="{E5559EBB-E54E-902D-53F5-EC2D726A1DAC}"/>
              </a:ext>
            </a:extLst>
          </p:cNvPr>
          <p:cNvCxnSpPr>
            <a:stCxn id="6" idx="3"/>
            <a:endCxn id="10" idx="1"/>
          </p:cNvCxnSpPr>
          <p:nvPr/>
        </p:nvCxnSpPr>
        <p:spPr>
          <a:xfrm>
            <a:off x="4023360" y="4214163"/>
            <a:ext cx="468541" cy="9492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304BA38-E81D-0702-C9A3-632E5FB1C0E4}"/>
              </a:ext>
            </a:extLst>
          </p:cNvPr>
          <p:cNvSpPr txBox="1"/>
          <p:nvPr/>
        </p:nvSpPr>
        <p:spPr>
          <a:xfrm>
            <a:off x="1340219" y="4029496"/>
            <a:ext cx="113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MATERIAŁ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BF0FB07-866E-E018-4D6F-FB74D13E6AD5}"/>
              </a:ext>
            </a:extLst>
          </p:cNvPr>
          <p:cNvSpPr txBox="1"/>
          <p:nvPr/>
        </p:nvSpPr>
        <p:spPr>
          <a:xfrm>
            <a:off x="9689087" y="4029496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PRODUKT</a:t>
            </a: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3B1CFBAD-39DB-227C-CA28-5337EFDC70E4}"/>
              </a:ext>
            </a:extLst>
          </p:cNvPr>
          <p:cNvCxnSpPr>
            <a:stCxn id="24" idx="3"/>
            <a:endCxn id="6" idx="1"/>
          </p:cNvCxnSpPr>
          <p:nvPr/>
        </p:nvCxnSpPr>
        <p:spPr>
          <a:xfrm>
            <a:off x="2476684" y="4214162"/>
            <a:ext cx="24909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501F4427-07B7-87DA-D484-3982D1B4B1F9}"/>
              </a:ext>
            </a:extLst>
          </p:cNvPr>
          <p:cNvCxnSpPr>
            <a:cxnSpLocks/>
            <a:stCxn id="9" idx="3"/>
            <a:endCxn id="25" idx="1"/>
          </p:cNvCxnSpPr>
          <p:nvPr/>
        </p:nvCxnSpPr>
        <p:spPr>
          <a:xfrm flipV="1">
            <a:off x="9397349" y="4214162"/>
            <a:ext cx="29173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1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E95DA4-3D4D-4263-87E0-A410510BC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Mamy prototyp, czas na proces!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E617DC-174D-4D6B-AED6-B866632B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l-PL" smtClean="0"/>
              <a:pPr/>
              <a:t>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79032E-9FE3-49AF-819A-8ED974309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89" y="1483743"/>
            <a:ext cx="3471594" cy="343499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3AB6843-4007-4DCD-A68D-95017DA60D51}"/>
              </a:ext>
            </a:extLst>
          </p:cNvPr>
          <p:cNvSpPr txBox="1"/>
          <p:nvPr/>
        </p:nvSpPr>
        <p:spPr>
          <a:xfrm>
            <a:off x="1452389" y="4968828"/>
            <a:ext cx="35716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/>
              <a:t>Najlepszy prototyp: 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Spełnia wszystkie oczekiwania klienta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Najmniejsze zużycie materiału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Najmniejsza pracochłonność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894381F-2699-487E-B8A0-6AE9A4EB2206}"/>
              </a:ext>
            </a:extLst>
          </p:cNvPr>
          <p:cNvSpPr txBox="1"/>
          <p:nvPr/>
        </p:nvSpPr>
        <p:spPr>
          <a:xfrm>
            <a:off x="7167914" y="5215049"/>
            <a:ext cx="3557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Rzućcie okiem na jednopunktowe lekcje:</a:t>
            </a:r>
          </a:p>
          <a:p>
            <a:r>
              <a:rPr lang="pl-PL" sz="1600" dirty="0"/>
              <a:t>Dobrze podziel pracę - </a:t>
            </a:r>
            <a:r>
              <a:rPr lang="pl-PL" sz="1600" dirty="0" err="1"/>
              <a:t>Yamazumi</a:t>
            </a:r>
            <a:endParaRPr lang="pl-PL" sz="1600" dirty="0"/>
          </a:p>
          <a:p>
            <a:r>
              <a:rPr lang="pl-PL" sz="1600" dirty="0"/>
              <a:t>Diagram spaghetti na zbędny transport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F4153AD-A169-4B64-BC0E-1D92EB65AF63}"/>
              </a:ext>
            </a:extLst>
          </p:cNvPr>
          <p:cNvSpPr/>
          <p:nvPr/>
        </p:nvSpPr>
        <p:spPr>
          <a:xfrm>
            <a:off x="6033485" y="1650125"/>
            <a:ext cx="5771515" cy="32696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 dirty="0">
              <a:latin typeface="Kalam" panose="02000000000000000000" pitchFamily="2" charset="-18"/>
              <a:cs typeface="Kalam" panose="02000000000000000000" pitchFamily="2" charset="-18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16E1D78-4CED-4979-A635-CF974CA8A118}"/>
              </a:ext>
            </a:extLst>
          </p:cNvPr>
          <p:cNvSpPr/>
          <p:nvPr/>
        </p:nvSpPr>
        <p:spPr>
          <a:xfrm>
            <a:off x="6717665" y="2073304"/>
            <a:ext cx="3928110" cy="2413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3CA57C2-2D3A-4BDF-981A-4B81CD6DBA3E}"/>
              </a:ext>
            </a:extLst>
          </p:cNvPr>
          <p:cNvSpPr/>
          <p:nvPr/>
        </p:nvSpPr>
        <p:spPr>
          <a:xfrm rot="16200000">
            <a:off x="10985818" y="2298410"/>
            <a:ext cx="935990" cy="4895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KLIENT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47A4B04-B5A5-41BC-BE6E-48808D2A54E8}"/>
              </a:ext>
            </a:extLst>
          </p:cNvPr>
          <p:cNvSpPr/>
          <p:nvPr/>
        </p:nvSpPr>
        <p:spPr>
          <a:xfrm>
            <a:off x="6892925" y="2219989"/>
            <a:ext cx="767715" cy="51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7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Cięcie na szerokie paski</a:t>
            </a:r>
            <a:endParaRPr lang="pl-PL" sz="1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5E8CDCE-0E42-42A4-A3C1-D0AD842D7646}"/>
              </a:ext>
            </a:extLst>
          </p:cNvPr>
          <p:cNvSpPr/>
          <p:nvPr/>
        </p:nvSpPr>
        <p:spPr>
          <a:xfrm>
            <a:off x="7967980" y="2219989"/>
            <a:ext cx="767715" cy="51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7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Klejenie elementu A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559DB73-BFA9-40CC-827B-9636B9490B5A}"/>
              </a:ext>
            </a:extLst>
          </p:cNvPr>
          <p:cNvSpPr/>
          <p:nvPr/>
        </p:nvSpPr>
        <p:spPr>
          <a:xfrm>
            <a:off x="6869430" y="3681124"/>
            <a:ext cx="767715" cy="51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7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Cięcie na wąskie paski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80A3DED-1612-401E-8652-88F31AA56DD5}"/>
              </a:ext>
            </a:extLst>
          </p:cNvPr>
          <p:cNvSpPr/>
          <p:nvPr/>
        </p:nvSpPr>
        <p:spPr>
          <a:xfrm>
            <a:off x="7967980" y="3672869"/>
            <a:ext cx="767715" cy="51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7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Klejenie elementu B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467B323-0798-44DC-B37D-1C813AA66371}"/>
              </a:ext>
            </a:extLst>
          </p:cNvPr>
          <p:cNvSpPr/>
          <p:nvPr/>
        </p:nvSpPr>
        <p:spPr>
          <a:xfrm>
            <a:off x="9086850" y="3690014"/>
            <a:ext cx="767715" cy="51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7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Łączenie elementów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C5A78E90-6B40-4E11-AA79-64CE832CE7BA}"/>
              </a:ext>
            </a:extLst>
          </p:cNvPr>
          <p:cNvCxnSpPr/>
          <p:nvPr/>
        </p:nvCxnSpPr>
        <p:spPr>
          <a:xfrm>
            <a:off x="8729345" y="2486054"/>
            <a:ext cx="584835" cy="120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DE42936-60B4-4813-B146-E468FB8FFDE9}"/>
              </a:ext>
            </a:extLst>
          </p:cNvPr>
          <p:cNvSpPr/>
          <p:nvPr/>
        </p:nvSpPr>
        <p:spPr>
          <a:xfrm rot="16200000">
            <a:off x="9854565" y="3319174"/>
            <a:ext cx="767715" cy="51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7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Malowanie produktu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2F8F0C59-3B70-4FCC-9767-C1847484480F}"/>
              </a:ext>
            </a:extLst>
          </p:cNvPr>
          <p:cNvSpPr/>
          <p:nvPr/>
        </p:nvSpPr>
        <p:spPr>
          <a:xfrm rot="16200000">
            <a:off x="9854565" y="2367944"/>
            <a:ext cx="767715" cy="51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7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Kontrola jakości i wysyłka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0B1B8FAF-D5CF-4B49-8196-8D5277D964CC}"/>
              </a:ext>
            </a:extLst>
          </p:cNvPr>
          <p:cNvCxnSpPr/>
          <p:nvPr/>
        </p:nvCxnSpPr>
        <p:spPr>
          <a:xfrm flipV="1">
            <a:off x="9877425" y="3961159"/>
            <a:ext cx="307340" cy="156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ole tekstowe 194">
            <a:extLst>
              <a:ext uri="{FF2B5EF4-FFF2-40B4-BE49-F238E27FC236}">
                <a16:creationId xmlns:a16="http://schemas.microsoft.com/office/drawing/2014/main" id="{7BD66FC3-D526-46B1-B9A4-4927CDAFC610}"/>
              </a:ext>
            </a:extLst>
          </p:cNvPr>
          <p:cNvSpPr txBox="1"/>
          <p:nvPr/>
        </p:nvSpPr>
        <p:spPr>
          <a:xfrm>
            <a:off x="6845300" y="1737389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KASIA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Pole tekstowe 195">
            <a:extLst>
              <a:ext uri="{FF2B5EF4-FFF2-40B4-BE49-F238E27FC236}">
                <a16:creationId xmlns:a16="http://schemas.microsoft.com/office/drawing/2014/main" id="{3C79B27E-E2C3-420E-B46D-B509C9B189A4}"/>
              </a:ext>
            </a:extLst>
          </p:cNvPr>
          <p:cNvSpPr txBox="1"/>
          <p:nvPr/>
        </p:nvSpPr>
        <p:spPr>
          <a:xfrm>
            <a:off x="7898130" y="1737389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OLA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196">
            <a:extLst>
              <a:ext uri="{FF2B5EF4-FFF2-40B4-BE49-F238E27FC236}">
                <a16:creationId xmlns:a16="http://schemas.microsoft.com/office/drawing/2014/main" id="{5267E1A3-3C36-400D-8417-513949BE3863}"/>
              </a:ext>
            </a:extLst>
          </p:cNvPr>
          <p:cNvSpPr txBox="1"/>
          <p:nvPr/>
        </p:nvSpPr>
        <p:spPr>
          <a:xfrm>
            <a:off x="6784340" y="4514244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BARTEK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Pole tekstowe 217">
            <a:extLst>
              <a:ext uri="{FF2B5EF4-FFF2-40B4-BE49-F238E27FC236}">
                <a16:creationId xmlns:a16="http://schemas.microsoft.com/office/drawing/2014/main" id="{2D9625F9-3668-4C40-9B30-5EE8DB71D6A4}"/>
              </a:ext>
            </a:extLst>
          </p:cNvPr>
          <p:cNvSpPr txBox="1"/>
          <p:nvPr/>
        </p:nvSpPr>
        <p:spPr>
          <a:xfrm>
            <a:off x="7885430" y="4514244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EWA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Pole tekstowe 288">
            <a:extLst>
              <a:ext uri="{FF2B5EF4-FFF2-40B4-BE49-F238E27FC236}">
                <a16:creationId xmlns:a16="http://schemas.microsoft.com/office/drawing/2014/main" id="{80291AF3-336F-4A8D-8B0A-111EE2AF1550}"/>
              </a:ext>
            </a:extLst>
          </p:cNvPr>
          <p:cNvSpPr txBox="1"/>
          <p:nvPr/>
        </p:nvSpPr>
        <p:spPr>
          <a:xfrm>
            <a:off x="9084945" y="4514244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ANIA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E1C70143-E2AE-4459-9B20-5BF0AEF19195}"/>
              </a:ext>
            </a:extLst>
          </p:cNvPr>
          <p:cNvSpPr/>
          <p:nvPr/>
        </p:nvSpPr>
        <p:spPr>
          <a:xfrm rot="5400000">
            <a:off x="6714490" y="2999769"/>
            <a:ext cx="767715" cy="4641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pl-PL" sz="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Pomiar czasów</a:t>
            </a:r>
            <a:endParaRPr lang="pl-PL" sz="120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Pole tekstowe 290">
            <a:extLst>
              <a:ext uri="{FF2B5EF4-FFF2-40B4-BE49-F238E27FC236}">
                <a16:creationId xmlns:a16="http://schemas.microsoft.com/office/drawing/2014/main" id="{39073F83-4813-4D57-9F4B-5378C1D58FA8}"/>
              </a:ext>
            </a:extLst>
          </p:cNvPr>
          <p:cNvSpPr txBox="1"/>
          <p:nvPr/>
        </p:nvSpPr>
        <p:spPr>
          <a:xfrm rot="5400000">
            <a:off x="6108700" y="3121054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WOJTEK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ole tekstowe 291">
            <a:extLst>
              <a:ext uri="{FF2B5EF4-FFF2-40B4-BE49-F238E27FC236}">
                <a16:creationId xmlns:a16="http://schemas.microsoft.com/office/drawing/2014/main" id="{6FA9EDA3-F326-48FF-8321-1DF96D2C86E4}"/>
              </a:ext>
            </a:extLst>
          </p:cNvPr>
          <p:cNvSpPr txBox="1"/>
          <p:nvPr/>
        </p:nvSpPr>
        <p:spPr>
          <a:xfrm rot="16200000">
            <a:off x="10406380" y="3459509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TOMEK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Pole tekstowe 292">
            <a:extLst>
              <a:ext uri="{FF2B5EF4-FFF2-40B4-BE49-F238E27FC236}">
                <a16:creationId xmlns:a16="http://schemas.microsoft.com/office/drawing/2014/main" id="{3731575B-C9A9-49F8-8483-6DD6AB7D242F}"/>
              </a:ext>
            </a:extLst>
          </p:cNvPr>
          <p:cNvSpPr txBox="1"/>
          <p:nvPr/>
        </p:nvSpPr>
        <p:spPr>
          <a:xfrm rot="16200000">
            <a:off x="10406380" y="2630199"/>
            <a:ext cx="818515" cy="290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RAFAŁ</a:t>
            </a:r>
            <a:endParaRPr lang="pl-PL" sz="1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Pole tekstowe 293">
            <a:extLst>
              <a:ext uri="{FF2B5EF4-FFF2-40B4-BE49-F238E27FC236}">
                <a16:creationId xmlns:a16="http://schemas.microsoft.com/office/drawing/2014/main" id="{E2535E4E-77A3-4A53-ADBE-A5F6DCEF62D8}"/>
              </a:ext>
            </a:extLst>
          </p:cNvPr>
          <p:cNvSpPr txBox="1"/>
          <p:nvPr/>
        </p:nvSpPr>
        <p:spPr>
          <a:xfrm>
            <a:off x="8193405" y="2737712"/>
            <a:ext cx="818515" cy="2901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Klej</a:t>
            </a:r>
          </a:p>
        </p:txBody>
      </p:sp>
      <p:sp>
        <p:nvSpPr>
          <p:cNvPr id="31" name="Pole tekstowe 294">
            <a:extLst>
              <a:ext uri="{FF2B5EF4-FFF2-40B4-BE49-F238E27FC236}">
                <a16:creationId xmlns:a16="http://schemas.microsoft.com/office/drawing/2014/main" id="{11539CFD-9C89-48D7-B9DE-96D8B91AE3B8}"/>
              </a:ext>
            </a:extLst>
          </p:cNvPr>
          <p:cNvSpPr txBox="1"/>
          <p:nvPr/>
        </p:nvSpPr>
        <p:spPr>
          <a:xfrm>
            <a:off x="7213600" y="2714337"/>
            <a:ext cx="818515" cy="5676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Nożyczki</a:t>
            </a:r>
          </a:p>
          <a:p>
            <a:pPr algn="ctr">
              <a:spcAft>
                <a:spcPts val="0"/>
              </a:spcAft>
            </a:pPr>
            <a:r>
              <a:rPr lang="pl-PL" sz="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Kartki A4</a:t>
            </a:r>
          </a:p>
        </p:txBody>
      </p:sp>
      <p:sp>
        <p:nvSpPr>
          <p:cNvPr id="32" name="Pole tekstowe 295">
            <a:extLst>
              <a:ext uri="{FF2B5EF4-FFF2-40B4-BE49-F238E27FC236}">
                <a16:creationId xmlns:a16="http://schemas.microsoft.com/office/drawing/2014/main" id="{4D54AE08-2D52-42D1-B31F-A75E05822B18}"/>
              </a:ext>
            </a:extLst>
          </p:cNvPr>
          <p:cNvSpPr txBox="1"/>
          <p:nvPr/>
        </p:nvSpPr>
        <p:spPr>
          <a:xfrm>
            <a:off x="7213600" y="3386399"/>
            <a:ext cx="818515" cy="5676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Nożyczki</a:t>
            </a:r>
          </a:p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Kartki A4</a:t>
            </a:r>
          </a:p>
        </p:txBody>
      </p:sp>
      <p:sp>
        <p:nvSpPr>
          <p:cNvPr id="33" name="Pole tekstowe 297">
            <a:extLst>
              <a:ext uri="{FF2B5EF4-FFF2-40B4-BE49-F238E27FC236}">
                <a16:creationId xmlns:a16="http://schemas.microsoft.com/office/drawing/2014/main" id="{9E37A3D5-571A-49D2-AC36-8B15791980D2}"/>
              </a:ext>
            </a:extLst>
          </p:cNvPr>
          <p:cNvSpPr txBox="1"/>
          <p:nvPr/>
        </p:nvSpPr>
        <p:spPr>
          <a:xfrm>
            <a:off x="8193405" y="3477839"/>
            <a:ext cx="818515" cy="2901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Klej</a:t>
            </a:r>
          </a:p>
        </p:txBody>
      </p:sp>
      <p:sp>
        <p:nvSpPr>
          <p:cNvPr id="34" name="Pole tekstowe 298">
            <a:extLst>
              <a:ext uri="{FF2B5EF4-FFF2-40B4-BE49-F238E27FC236}">
                <a16:creationId xmlns:a16="http://schemas.microsoft.com/office/drawing/2014/main" id="{4A49D277-48A0-48A6-91A8-87EC8F5C4831}"/>
              </a:ext>
            </a:extLst>
          </p:cNvPr>
          <p:cNvSpPr txBox="1"/>
          <p:nvPr/>
        </p:nvSpPr>
        <p:spPr>
          <a:xfrm>
            <a:off x="9378950" y="3386399"/>
            <a:ext cx="597535" cy="489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Taśma klejąca</a:t>
            </a:r>
          </a:p>
        </p:txBody>
      </p:sp>
      <p:sp>
        <p:nvSpPr>
          <p:cNvPr id="35" name="Pole tekstowe 299">
            <a:extLst>
              <a:ext uri="{FF2B5EF4-FFF2-40B4-BE49-F238E27FC236}">
                <a16:creationId xmlns:a16="http://schemas.microsoft.com/office/drawing/2014/main" id="{F3A1A261-615F-4FFB-9D87-8AFE36FC693C}"/>
              </a:ext>
            </a:extLst>
          </p:cNvPr>
          <p:cNvSpPr txBox="1"/>
          <p:nvPr/>
        </p:nvSpPr>
        <p:spPr>
          <a:xfrm>
            <a:off x="9315450" y="2227609"/>
            <a:ext cx="810260" cy="489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Przymiary</a:t>
            </a:r>
          </a:p>
        </p:txBody>
      </p:sp>
      <p:sp>
        <p:nvSpPr>
          <p:cNvPr id="36" name="Pole tekstowe 300">
            <a:extLst>
              <a:ext uri="{FF2B5EF4-FFF2-40B4-BE49-F238E27FC236}">
                <a16:creationId xmlns:a16="http://schemas.microsoft.com/office/drawing/2014/main" id="{FB538982-AD73-46DA-98A9-0E9FA3CC402D}"/>
              </a:ext>
            </a:extLst>
          </p:cNvPr>
          <p:cNvSpPr txBox="1"/>
          <p:nvPr/>
        </p:nvSpPr>
        <p:spPr>
          <a:xfrm>
            <a:off x="9217660" y="3015644"/>
            <a:ext cx="810260" cy="4895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r>
              <a:rPr lang="pl-PL" sz="8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Flamaster zielony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05C4D5A0-521B-46D6-AD1E-50EF68F98A39}"/>
              </a:ext>
            </a:extLst>
          </p:cNvPr>
          <p:cNvSpPr/>
          <p:nvPr/>
        </p:nvSpPr>
        <p:spPr>
          <a:xfrm>
            <a:off x="5313872" y="2948334"/>
            <a:ext cx="7821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BBD3E424-C3C1-470E-B1F0-7B443373C490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7660640" y="2479387"/>
            <a:ext cx="307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534DAD88-F9A5-498E-8647-7D510BB88A93}"/>
              </a:ext>
            </a:extLst>
          </p:cNvPr>
          <p:cNvCxnSpPr/>
          <p:nvPr/>
        </p:nvCxnSpPr>
        <p:spPr>
          <a:xfrm>
            <a:off x="7660640" y="3961159"/>
            <a:ext cx="307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4A7099A0-1241-4062-93A2-CAE7222330DA}"/>
              </a:ext>
            </a:extLst>
          </p:cNvPr>
          <p:cNvCxnSpPr/>
          <p:nvPr/>
        </p:nvCxnSpPr>
        <p:spPr>
          <a:xfrm>
            <a:off x="8735695" y="3961159"/>
            <a:ext cx="307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791782F7-5391-4F98-AE0A-1AB7F3ADF05C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 flipV="1">
            <a:off x="10238423" y="3011199"/>
            <a:ext cx="0" cy="1835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0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899049-B9A5-4309-896A-6D47CB45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Wyznaczamy takt klienta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463249-A520-4E32-B144-314AAE5E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705" y="1323664"/>
            <a:ext cx="11048474" cy="789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TAKT KLIENTA </a:t>
            </a:r>
            <a:r>
              <a:rPr lang="pl-PL" b="1" dirty="0"/>
              <a:t>to rytm</a:t>
            </a:r>
            <a:r>
              <a:rPr lang="pl-PL" dirty="0"/>
              <a:t> w jakim powinien pracować każdy z członków zespołu, by w dostępnym czasie (7 minut rundy) wykonać zaplanowaną liczbę sztuk.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4887B55-96D5-45C2-B286-2273080E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5" name="Symbol zastępczy zawartości 3">
            <a:extLst>
              <a:ext uri="{FF2B5EF4-FFF2-40B4-BE49-F238E27FC236}">
                <a16:creationId xmlns:a16="http://schemas.microsoft.com/office/drawing/2014/main" id="{CC9191CD-1F08-4AF3-AAF7-12A3541EFF72}"/>
              </a:ext>
            </a:extLst>
          </p:cNvPr>
          <p:cNvSpPr txBox="1">
            <a:spLocks/>
          </p:cNvSpPr>
          <p:nvPr/>
        </p:nvSpPr>
        <p:spPr>
          <a:xfrm>
            <a:off x="817705" y="3528162"/>
            <a:ext cx="11048474" cy="2006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Ustalcie liczbę produktów, którą chcielibyście dostarczyć Klientowi </a:t>
            </a:r>
          </a:p>
          <a:p>
            <a:r>
              <a:rPr lang="pl-PL" dirty="0"/>
              <a:t>Dostępny czas jest ustalony i wynosi 7 min, czyli 420 sek.</a:t>
            </a:r>
          </a:p>
          <a:p>
            <a:r>
              <a:rPr lang="pl-PL" dirty="0"/>
              <a:t>Obliczcie takt klienta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7D15975-C16F-4009-803D-ACE8D0A85BA5}"/>
              </a:ext>
            </a:extLst>
          </p:cNvPr>
          <p:cNvSpPr/>
          <p:nvPr/>
        </p:nvSpPr>
        <p:spPr>
          <a:xfrm>
            <a:off x="1632961" y="2496434"/>
            <a:ext cx="3942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TAKT KLIENTA  [</a:t>
            </a:r>
            <a:r>
              <a:rPr lang="pl-PL" sz="2400" dirty="0" err="1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sek</a:t>
            </a:r>
            <a:r>
              <a:rPr lang="pl-PL" sz="2400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/</a:t>
            </a:r>
            <a:r>
              <a:rPr lang="pl-PL" sz="2400" dirty="0" err="1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szt</a:t>
            </a:r>
            <a:r>
              <a:rPr lang="pl-PL" sz="2400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]=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43789F2-B6B6-4A7E-9591-FBCECDFCC445}"/>
              </a:ext>
            </a:extLst>
          </p:cNvPr>
          <p:cNvCxnSpPr/>
          <p:nvPr/>
        </p:nvCxnSpPr>
        <p:spPr>
          <a:xfrm>
            <a:off x="5493457" y="2683534"/>
            <a:ext cx="370867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A9F4B1-EECE-4EFB-9974-1E445E3031E9}"/>
              </a:ext>
            </a:extLst>
          </p:cNvPr>
          <p:cNvSpPr txBox="1"/>
          <p:nvPr/>
        </p:nvSpPr>
        <p:spPr>
          <a:xfrm>
            <a:off x="5847576" y="2700785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Zaplanowana liczba sztuk [</a:t>
            </a:r>
            <a:r>
              <a:rPr lang="pl-PL" dirty="0" err="1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szt</a:t>
            </a:r>
            <a:r>
              <a:rPr lang="pl-PL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]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595A15-41F5-41BE-B0A3-0D4D478A21A5}"/>
              </a:ext>
            </a:extLst>
          </p:cNvPr>
          <p:cNvSpPr txBox="1"/>
          <p:nvPr/>
        </p:nvSpPr>
        <p:spPr>
          <a:xfrm>
            <a:off x="6341942" y="2305249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Dostępny czas [</a:t>
            </a:r>
            <a:r>
              <a:rPr lang="pl-PL" dirty="0" err="1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sek</a:t>
            </a:r>
            <a:r>
              <a:rPr lang="pl-PL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]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0F1974D-A768-47E3-BA15-947482E3AECA}"/>
              </a:ext>
            </a:extLst>
          </p:cNvPr>
          <p:cNvSpPr/>
          <p:nvPr/>
        </p:nvSpPr>
        <p:spPr>
          <a:xfrm>
            <a:off x="1632961" y="5303503"/>
            <a:ext cx="9477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Obliczony takt klienta wskazuje jaką ilość czasu mogą zajmować zadania na każdym stanowisku pracy.</a:t>
            </a:r>
          </a:p>
          <a:p>
            <a:pPr algn="ctr"/>
            <a:r>
              <a:rPr lang="pl-PL" sz="2400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Takt dotyczy pracy jednej osoby nad jednym produktem.</a:t>
            </a:r>
          </a:p>
        </p:txBody>
      </p:sp>
    </p:spTree>
    <p:extLst>
      <p:ext uri="{BB962C8B-B14F-4D97-AF65-F5344CB8AC3E}">
        <p14:creationId xmlns:p14="http://schemas.microsoft.com/office/powerpoint/2010/main" val="37933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C878AB-50BD-4087-BA50-94A617CD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Weryfikacja prototypu - max. pracochłonność produktu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91D2B1-1572-4396-AABD-2E2227935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705" y="1608294"/>
            <a:ext cx="11048474" cy="1398543"/>
          </a:xfrm>
        </p:spPr>
        <p:txBody>
          <a:bodyPr>
            <a:normAutofit/>
          </a:bodyPr>
          <a:lstStyle/>
          <a:p>
            <a:r>
              <a:rPr lang="pl-PL" dirty="0"/>
              <a:t>Ustalcie liczbę specjalistów produkcji, czyli osób, które będą zaangażowane w produkcję</a:t>
            </a:r>
          </a:p>
          <a:p>
            <a:r>
              <a:rPr lang="pl-PL" dirty="0"/>
              <a:t>Obliczcie max. pracochłonność produktu, którą jesteście w stanie obsłużyć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42632E-370E-481E-9045-53067981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E9D3D5-C86A-4634-8D82-B6606553415E}"/>
              </a:ext>
            </a:extLst>
          </p:cNvPr>
          <p:cNvSpPr/>
          <p:nvPr/>
        </p:nvSpPr>
        <p:spPr>
          <a:xfrm>
            <a:off x="2116040" y="3198167"/>
            <a:ext cx="7830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rgbClr val="C00000"/>
                </a:solidFill>
                <a:latin typeface="Kalam" panose="02000000000000000000" pitchFamily="2" charset="-18"/>
                <a:cs typeface="Kalam" panose="02000000000000000000" pitchFamily="2" charset="-18"/>
              </a:rPr>
              <a:t>Max. pracochłonność produktu = takt klienta x liczba osób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C219DB80-DC95-44C6-8964-5B51B96F9A01}"/>
              </a:ext>
            </a:extLst>
          </p:cNvPr>
          <p:cNvSpPr txBox="1">
            <a:spLocks/>
          </p:cNvSpPr>
          <p:nvPr/>
        </p:nvSpPr>
        <p:spPr>
          <a:xfrm>
            <a:off x="817705" y="4290806"/>
            <a:ext cx="11048474" cy="167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Zmierzcie czas budowy prototypu wykorzystując stoper w Waszym telefonie.</a:t>
            </a:r>
          </a:p>
          <a:p>
            <a:r>
              <a:rPr lang="pl-PL" dirty="0"/>
              <a:t>Jeśli pracochłonność waszego produktu jest większa od obliczonej, należy uprościć prototyp i/lub zastanowić się nad technologią jego produkcji. Pracochłonność produktu nie może być większa od obliczonej, ponieważ nie uda się wam go wyprodukować :(</a:t>
            </a:r>
          </a:p>
        </p:txBody>
      </p:sp>
    </p:spTree>
    <p:extLst>
      <p:ext uri="{BB962C8B-B14F-4D97-AF65-F5344CB8AC3E}">
        <p14:creationId xmlns:p14="http://schemas.microsoft.com/office/powerpoint/2010/main" val="26672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FBB5AF-32B6-48AF-B551-220F67C4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podział pracy i proces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701DA4-3E21-4679-9A2A-91DBC688E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705" y="1262638"/>
            <a:ext cx="11293782" cy="201911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000" dirty="0"/>
              <a:t>Zapiszcie </a:t>
            </a:r>
            <a:r>
              <a:rPr lang="pl-PL" sz="2000" b="1" dirty="0"/>
              <a:t>listę zadań</a:t>
            </a:r>
            <a:r>
              <a:rPr lang="pl-PL" sz="2000" dirty="0"/>
              <a:t>, które należy wykonać, by powstał Wasz produkt (specjaliści produkcji)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000" b="1" dirty="0"/>
              <a:t>Przydzielcie pracę </a:t>
            </a:r>
            <a:r>
              <a:rPr lang="pl-PL" sz="2000" dirty="0"/>
              <a:t>każdemu pracownikowi, której pracochłonność nie przekracza taktu klienta (lider)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000" dirty="0"/>
              <a:t>Ustalcie w jaki sposób będziecie siedzieć, by </a:t>
            </a:r>
            <a:r>
              <a:rPr lang="pl-PL" sz="2000" b="1" dirty="0"/>
              <a:t>produkt sprawnie płynął</a:t>
            </a:r>
            <a:r>
              <a:rPr lang="pl-PL" sz="2000" dirty="0"/>
              <a:t> przez proces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000" b="1" dirty="0"/>
              <a:t>Narysujcie proces </a:t>
            </a:r>
            <a:r>
              <a:rPr lang="pl-PL" sz="2000" dirty="0"/>
              <a:t>na rzucie Waszego stolika i rozrysujcie jak będzie płynął produkt przez proces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000" dirty="0"/>
              <a:t>Dopiszcie </a:t>
            </a:r>
            <a:r>
              <a:rPr lang="pl-PL" sz="2000" b="1" dirty="0"/>
              <a:t>imiona</a:t>
            </a:r>
            <a:r>
              <a:rPr lang="pl-PL" sz="2000" dirty="0"/>
              <a:t> specjalistów produkcji do poszczególnych stanowisk oraz </a:t>
            </a:r>
            <a:r>
              <a:rPr lang="pl-PL" sz="2000" b="1" dirty="0"/>
              <a:t>narzędzia</a:t>
            </a:r>
            <a:r>
              <a:rPr lang="pl-PL" sz="2000" dirty="0"/>
              <a:t>, którymi będą się posługiwali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000" dirty="0"/>
              <a:t>Uzupełnijcie </a:t>
            </a:r>
            <a:r>
              <a:rPr lang="pl-PL" sz="2000" b="1" dirty="0"/>
              <a:t>arkusz pomiaru czasu </a:t>
            </a:r>
            <a:r>
              <a:rPr lang="pl-PL" sz="2000" dirty="0"/>
              <a:t>(inżynier), który podczas rundy posłuży weryfikacji, czy poprawnie przydzieliliście pracę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5E4092-3D5D-425B-86F8-9035C8250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73EFA3D-85F9-456F-B0E7-EC527B49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963" y="3593935"/>
            <a:ext cx="1773332" cy="248872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5B6A893-C545-47BA-A586-0CBCB9D1FF2B}"/>
              </a:ext>
            </a:extLst>
          </p:cNvPr>
          <p:cNvSpPr txBox="1"/>
          <p:nvPr/>
        </p:nvSpPr>
        <p:spPr>
          <a:xfrm>
            <a:off x="9720945" y="6215874"/>
            <a:ext cx="1533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Arkusz pomiaru czasu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BF1E77B-A5B4-4A5C-B679-F9CB2A9A76C2}"/>
              </a:ext>
            </a:extLst>
          </p:cNvPr>
          <p:cNvSpPr txBox="1"/>
          <p:nvPr/>
        </p:nvSpPr>
        <p:spPr>
          <a:xfrm>
            <a:off x="1087816" y="3560927"/>
            <a:ext cx="1882247" cy="25547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Cięcie na szerokie paski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Klejenie elementu A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Cięcie na wąskie paski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Klejenie elementu B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Łączenie elementów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Malowanie produktu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Kontrola jakości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Wysyłka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rgbClr val="0070C0"/>
                </a:solidFill>
                <a:latin typeface="Comic Sans MS" panose="030F0702030302020204" pitchFamily="66" charset="0"/>
                <a:cs typeface="Kalam" panose="02000000000000000000" pitchFamily="2" charset="-18"/>
              </a:rPr>
              <a:t>Pomiar czasów cykli</a:t>
            </a: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2160549F-2F2C-4CB2-863C-BF60137FAD00}"/>
              </a:ext>
            </a:extLst>
          </p:cNvPr>
          <p:cNvSpPr/>
          <p:nvPr/>
        </p:nvSpPr>
        <p:spPr>
          <a:xfrm>
            <a:off x="3292533" y="4595980"/>
            <a:ext cx="7821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6E4EB18A-0828-40B6-9ADA-2D4DACB7FB0C}"/>
              </a:ext>
            </a:extLst>
          </p:cNvPr>
          <p:cNvSpPr/>
          <p:nvPr/>
        </p:nvSpPr>
        <p:spPr>
          <a:xfrm>
            <a:off x="8594784" y="4595980"/>
            <a:ext cx="7821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08C5F79-41C0-40B6-8A7E-1D69EB633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665" y="3632454"/>
            <a:ext cx="4254068" cy="241168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7559A8D-3AEA-4FDB-90E4-C322CD2E82C8}"/>
              </a:ext>
            </a:extLst>
          </p:cNvPr>
          <p:cNvSpPr txBox="1"/>
          <p:nvPr/>
        </p:nvSpPr>
        <p:spPr>
          <a:xfrm>
            <a:off x="4414655" y="6215875"/>
            <a:ext cx="3998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Rysunek procesu -&gt; zróbcie fotkę; przyda się na kolejnej lekcji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EDB3383-4A3C-4863-85F0-B614D87F6237}"/>
              </a:ext>
            </a:extLst>
          </p:cNvPr>
          <p:cNvSpPr txBox="1"/>
          <p:nvPr/>
        </p:nvSpPr>
        <p:spPr>
          <a:xfrm>
            <a:off x="1233085" y="6215876"/>
            <a:ext cx="1577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Lista zadań w procesie</a:t>
            </a:r>
          </a:p>
        </p:txBody>
      </p:sp>
    </p:spTree>
    <p:extLst>
      <p:ext uri="{BB962C8B-B14F-4D97-AF65-F5344CB8AC3E}">
        <p14:creationId xmlns:p14="http://schemas.microsoft.com/office/powerpoint/2010/main" val="36236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8D276-2AE2-4069-9AF7-A8BAEE58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Przygotujcie metryczki gry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8B5FB7-CEA6-40B7-B8E5-AE08220E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8AE4C5E-7444-4F5E-9FF1-7BF1C7FE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05" y="1380226"/>
            <a:ext cx="3124567" cy="495430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4C31496-8545-447E-B07F-37139633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818" y="1380226"/>
            <a:ext cx="4566248" cy="31219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E6D90F-15CB-4D54-A676-D06252D56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612" y="1380226"/>
            <a:ext cx="3163285" cy="495430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4267E77-CCA4-474D-811B-037FC5209402}"/>
              </a:ext>
            </a:extLst>
          </p:cNvPr>
          <p:cNvSpPr txBox="1"/>
          <p:nvPr/>
        </p:nvSpPr>
        <p:spPr>
          <a:xfrm>
            <a:off x="4058819" y="4572001"/>
            <a:ext cx="456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accent2"/>
                </a:solidFill>
              </a:rPr>
              <a:t>Wykres </a:t>
            </a:r>
            <a:r>
              <a:rPr lang="pl-PL" sz="1200" b="1" dirty="0" err="1">
                <a:solidFill>
                  <a:schemeClr val="accent2"/>
                </a:solidFill>
              </a:rPr>
              <a:t>Yamazumi</a:t>
            </a:r>
            <a:r>
              <a:rPr lang="pl-PL" sz="1200" b="1" dirty="0">
                <a:solidFill>
                  <a:schemeClr val="accent2"/>
                </a:solidFill>
              </a:rPr>
              <a:t> </a:t>
            </a:r>
            <a:r>
              <a:rPr lang="pl-PL" sz="1200" dirty="0">
                <a:solidFill>
                  <a:schemeClr val="accent2"/>
                </a:solidFill>
              </a:rPr>
              <a:t>- wykres słupkowy; wykres obciążeń; pomaga wizualnie ocenić podział pracy pomiędzy członkami zespołu, ponieważ słupki reprezentują czas który zajmują zadania przydzielone do stanowisk pracy.</a:t>
            </a:r>
          </a:p>
          <a:p>
            <a:endParaRPr lang="pl-PL" sz="1200" dirty="0">
              <a:solidFill>
                <a:schemeClr val="accent2"/>
              </a:solidFill>
            </a:endParaRPr>
          </a:p>
          <a:p>
            <a:r>
              <a:rPr lang="pl-PL" sz="1200" dirty="0"/>
              <a:t>Zamalujcie słupki każdej rundy na inny kolor – będziecie widzieli jak z rundy na rundę usprawniacie Waszą pracę.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3536171-7566-4C4F-AA08-0CF32930EBDB}"/>
              </a:ext>
            </a:extLst>
          </p:cNvPr>
          <p:cNvSpPr txBox="1"/>
          <p:nvPr/>
        </p:nvSpPr>
        <p:spPr>
          <a:xfrm>
            <a:off x="2708695" y="2415396"/>
            <a:ext cx="11300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2"/>
                </a:solidFill>
              </a:rPr>
              <a:t>Tu wpiszcie zaplanowaną liczbę sztuk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FC0FDF7-8427-4F8A-9EC8-DFABD16B1184}"/>
              </a:ext>
            </a:extLst>
          </p:cNvPr>
          <p:cNvCxnSpPr/>
          <p:nvPr/>
        </p:nvCxnSpPr>
        <p:spPr>
          <a:xfrm flipH="1" flipV="1">
            <a:off x="2613804" y="2087592"/>
            <a:ext cx="163902" cy="4313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F1A979-53C3-4DA9-BE42-D1E2F5029589}"/>
              </a:ext>
            </a:extLst>
          </p:cNvPr>
          <p:cNvSpPr txBox="1"/>
          <p:nvPr/>
        </p:nvSpPr>
        <p:spPr>
          <a:xfrm>
            <a:off x="2863969" y="760284"/>
            <a:ext cx="5028941" cy="32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pl-PL" sz="1600" b="1" cap="small" dirty="0">
                <a:latin typeface="Segoe Script" panose="030B0504020000000003" pitchFamily="66" charset="0"/>
                <a:ea typeface="+mj-ea"/>
                <a:cs typeface="+mj-cs"/>
              </a:rPr>
              <a:t>Narzędzia monitorowania wyników procesu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FD08931-9DA3-496D-9504-EC5180F7D799}"/>
              </a:ext>
            </a:extLst>
          </p:cNvPr>
          <p:cNvSpPr txBox="1"/>
          <p:nvPr/>
        </p:nvSpPr>
        <p:spPr>
          <a:xfrm>
            <a:off x="1116218" y="5405611"/>
            <a:ext cx="25275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Ta tabela służy obliczaniu wyników i ustalania priorytetów do doskonalenia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DB433A4-BF9E-4FEC-BB4D-8B6BF5FB65BB}"/>
              </a:ext>
            </a:extLst>
          </p:cNvPr>
          <p:cNvSpPr txBox="1"/>
          <p:nvPr/>
        </p:nvSpPr>
        <p:spPr>
          <a:xfrm>
            <a:off x="9147411" y="5405611"/>
            <a:ext cx="25275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Ta tabela służy ustalaniu działań doskonalących oraz weryfikacji ich skuteczności</a:t>
            </a:r>
          </a:p>
        </p:txBody>
      </p:sp>
    </p:spTree>
    <p:extLst>
      <p:ext uri="{BB962C8B-B14F-4D97-AF65-F5344CB8AC3E}">
        <p14:creationId xmlns:p14="http://schemas.microsoft.com/office/powerpoint/2010/main" val="17955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AA1E5763-5323-4EBD-AF53-1A00566F3A37}"/>
              </a:ext>
            </a:extLst>
          </p:cNvPr>
          <p:cNvSpPr/>
          <p:nvPr/>
        </p:nvSpPr>
        <p:spPr>
          <a:xfrm>
            <a:off x="754655" y="514906"/>
            <a:ext cx="3214444" cy="2811098"/>
          </a:xfrm>
          <a:custGeom>
            <a:avLst/>
            <a:gdLst>
              <a:gd name="connsiteX0" fmla="*/ 1768416 w 2484408"/>
              <a:gd name="connsiteY0" fmla="*/ 2165230 h 2165230"/>
              <a:gd name="connsiteX1" fmla="*/ 1777042 w 2484408"/>
              <a:gd name="connsiteY1" fmla="*/ 1682150 h 2165230"/>
              <a:gd name="connsiteX2" fmla="*/ 2303253 w 2484408"/>
              <a:gd name="connsiteY2" fmla="*/ 1682150 h 2165230"/>
              <a:gd name="connsiteX3" fmla="*/ 2484408 w 2484408"/>
              <a:gd name="connsiteY3" fmla="*/ 0 h 2165230"/>
              <a:gd name="connsiteX4" fmla="*/ 0 w 2484408"/>
              <a:gd name="connsiteY4" fmla="*/ 77637 h 2165230"/>
              <a:gd name="connsiteX5" fmla="*/ 138023 w 2484408"/>
              <a:gd name="connsiteY5" fmla="*/ 1639018 h 2165230"/>
              <a:gd name="connsiteX6" fmla="*/ 992038 w 2484408"/>
              <a:gd name="connsiteY6" fmla="*/ 1664898 h 2165230"/>
              <a:gd name="connsiteX7" fmla="*/ 1768416 w 2484408"/>
              <a:gd name="connsiteY7" fmla="*/ 2165230 h 216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408" h="2165230">
                <a:moveTo>
                  <a:pt x="1768416" y="2165230"/>
                </a:moveTo>
                <a:lnTo>
                  <a:pt x="1777042" y="1682150"/>
                </a:lnTo>
                <a:lnTo>
                  <a:pt x="2303253" y="1682150"/>
                </a:lnTo>
                <a:lnTo>
                  <a:pt x="2484408" y="0"/>
                </a:lnTo>
                <a:lnTo>
                  <a:pt x="0" y="77637"/>
                </a:lnTo>
                <a:lnTo>
                  <a:pt x="138023" y="1639018"/>
                </a:lnTo>
                <a:lnTo>
                  <a:pt x="992038" y="1664898"/>
                </a:lnTo>
                <a:lnTo>
                  <a:pt x="1768416" y="216523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pl-PL" sz="4400" dirty="0">
              <a:latin typeface="Segoe Script" panose="030B0504020000000003" pitchFamily="66" charset="0"/>
            </a:endParaRPr>
          </a:p>
          <a:p>
            <a:pPr algn="ctr"/>
            <a:r>
              <a:rPr lang="pl-PL" sz="2800" dirty="0">
                <a:solidFill>
                  <a:schemeClr val="tx1"/>
                </a:solidFill>
                <a:latin typeface="Segoe Script" panose="030B0504020000000003" pitchFamily="66" charset="0"/>
              </a:rPr>
              <a:t>PRACA</a:t>
            </a:r>
          </a:p>
          <a:p>
            <a:pPr algn="ctr"/>
            <a:r>
              <a:rPr lang="pl-PL" sz="2800" dirty="0">
                <a:solidFill>
                  <a:schemeClr val="tx1"/>
                </a:solidFill>
                <a:latin typeface="Segoe Script" panose="030B0504020000000003" pitchFamily="66" charset="0"/>
              </a:rPr>
              <a:t>DOMOWA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9D11091-ADC8-4C03-BF4E-4C71E39829AE}"/>
              </a:ext>
            </a:extLst>
          </p:cNvPr>
          <p:cNvSpPr txBox="1"/>
          <p:nvPr/>
        </p:nvSpPr>
        <p:spPr>
          <a:xfrm>
            <a:off x="5043940" y="2754421"/>
            <a:ext cx="35878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latin typeface="Russo One" panose="02000503050000020004" pitchFamily="2" charset="0"/>
              </a:rPr>
              <a:t>SUKCES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C512F9ED-A0D9-40FE-9447-56584804FB88}"/>
              </a:ext>
            </a:extLst>
          </p:cNvPr>
          <p:cNvSpPr/>
          <p:nvPr/>
        </p:nvSpPr>
        <p:spPr>
          <a:xfrm>
            <a:off x="3969098" y="4005597"/>
            <a:ext cx="5838093" cy="532563"/>
          </a:xfrm>
          <a:prstGeom prst="roundRect">
            <a:avLst>
              <a:gd name="adj" fmla="val 2798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EB8ED556-63F9-4059-BF86-F2CE3FF159C7}"/>
              </a:ext>
            </a:extLst>
          </p:cNvPr>
          <p:cNvSpPr/>
          <p:nvPr/>
        </p:nvSpPr>
        <p:spPr>
          <a:xfrm>
            <a:off x="4051160" y="4079632"/>
            <a:ext cx="3086519" cy="384494"/>
          </a:xfrm>
          <a:prstGeom prst="roundRect">
            <a:avLst>
              <a:gd name="adj" fmla="val 27988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16BFD70-EE2F-4A22-91BC-623A859194EB}"/>
              </a:ext>
            </a:extLst>
          </p:cNvPr>
          <p:cNvSpPr txBox="1"/>
          <p:nvPr/>
        </p:nvSpPr>
        <p:spPr>
          <a:xfrm>
            <a:off x="3893536" y="4542010"/>
            <a:ext cx="60997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latin typeface="Russo One" panose="02000503050000020004" pitchFamily="2" charset="0"/>
              </a:rPr>
              <a:t>ŁADOWANIE…</a:t>
            </a:r>
          </a:p>
        </p:txBody>
      </p:sp>
    </p:spTree>
    <p:extLst>
      <p:ext uri="{BB962C8B-B14F-4D97-AF65-F5344CB8AC3E}">
        <p14:creationId xmlns:p14="http://schemas.microsoft.com/office/powerpoint/2010/main" val="24960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LL_2019-2">
  <a:themeElements>
    <a:clrScheme name="Niestandardowy 1">
      <a:dk1>
        <a:sysClr val="windowText" lastClr="000000"/>
      </a:dk1>
      <a:lt1>
        <a:sysClr val="window" lastClr="FFFFFF"/>
      </a:lt1>
      <a:dk2>
        <a:srgbClr val="3F3F3F"/>
      </a:dk2>
      <a:lt2>
        <a:srgbClr val="E5DEDB"/>
      </a:lt2>
      <a:accent1>
        <a:srgbClr val="FFCA08"/>
      </a:accent1>
      <a:accent2>
        <a:srgbClr val="C00000"/>
      </a:accent2>
      <a:accent3>
        <a:srgbClr val="00B050"/>
      </a:accent3>
      <a:accent4>
        <a:srgbClr val="0F4C76"/>
      </a:accent4>
      <a:accent5>
        <a:srgbClr val="3F3F3F"/>
      </a:accent5>
      <a:accent6>
        <a:srgbClr val="FFFF00"/>
      </a:accent6>
      <a:hlink>
        <a:srgbClr val="2998E3"/>
      </a:hlink>
      <a:folHlink>
        <a:srgbClr val="7F723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LL_2019-2" id="{34731D34-B84D-46C7-8C3F-2EF82AB6E68F}" vid="{3D759FFF-0DD1-4E1B-B8FD-82B42CF0B77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MLL_2019-2</Template>
  <TotalTime>2575</TotalTime>
  <Words>577</Words>
  <Application>Microsoft Office PowerPoint</Application>
  <PresentationFormat>Panoramiczny</PresentationFormat>
  <Paragraphs>122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0" baseType="lpstr">
      <vt:lpstr>Russo One</vt:lpstr>
      <vt:lpstr>Comic Sans MS</vt:lpstr>
      <vt:lpstr>Wingdings</vt:lpstr>
      <vt:lpstr>Sage</vt:lpstr>
      <vt:lpstr>Calibri Light</vt:lpstr>
      <vt:lpstr>Segoe Script</vt:lpstr>
      <vt:lpstr>Calibri</vt:lpstr>
      <vt:lpstr>Segoe UI</vt:lpstr>
      <vt:lpstr>Kalam</vt:lpstr>
      <vt:lpstr>MLL_2019-2</vt:lpstr>
      <vt:lpstr>Lekcja 5 Projektowanie procesu.</vt:lpstr>
      <vt:lpstr>Nasze wartości</vt:lpstr>
      <vt:lpstr>Co to jest proces?</vt:lpstr>
      <vt:lpstr>Mamy prototyp, czas na proces!</vt:lpstr>
      <vt:lpstr>Wyznaczamy takt klienta</vt:lpstr>
      <vt:lpstr>Weryfikacja prototypu - max. pracochłonność produktu</vt:lpstr>
      <vt:lpstr>podział pracy i proces</vt:lpstr>
      <vt:lpstr>Przygotujcie metryczki gry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Priv</dc:creator>
  <cp:lastModifiedBy>Joanna Czerska</cp:lastModifiedBy>
  <cp:revision>72</cp:revision>
  <dcterms:created xsi:type="dcterms:W3CDTF">2019-07-05T16:01:49Z</dcterms:created>
  <dcterms:modified xsi:type="dcterms:W3CDTF">2022-09-04T09:05:53Z</dcterms:modified>
</cp:coreProperties>
</file>