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600" r:id="rId3"/>
    <p:sldId id="601" r:id="rId4"/>
    <p:sldId id="602" r:id="rId5"/>
    <p:sldId id="603" r:id="rId6"/>
    <p:sldId id="604" r:id="rId7"/>
    <p:sldId id="269" r:id="rId8"/>
    <p:sldId id="270" r:id="rId9"/>
    <p:sldId id="265" r:id="rId10"/>
    <p:sldId id="266" r:id="rId11"/>
    <p:sldId id="612" r:id="rId12"/>
    <p:sldId id="61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usso One" panose="02000503050000020004" pitchFamily="2" charset="0"/>
      <p:regular r:id="rId19"/>
    </p:embeddedFont>
    <p:embeddedFont>
      <p:font typeface="Segoe Script" panose="030B0504020000000003" pitchFamily="66" charset="0"/>
      <p:regular r:id="rId20"/>
      <p:bold r:id="rId21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434343"/>
    <a:srgbClr val="626262"/>
    <a:srgbClr val="136095"/>
    <a:srgbClr val="C89D00"/>
    <a:srgbClr val="D6A800"/>
    <a:srgbClr val="FB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3A2F-53BD-4A44-8B88-AF65E1FB6D21}" type="datetimeFigureOut">
              <a:rPr lang="pl-PL" smtClean="0"/>
              <a:t>11.08.2019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DE2F-904E-4E4A-8B93-661EAE036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1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094B570-8FD0-4D31-802B-6644A31B86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ctr"/>
          <a:lstStyle>
            <a:lvl1pPr algn="l">
              <a:lnSpc>
                <a:spcPct val="90000"/>
              </a:lnSpc>
              <a:defRPr sz="6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 anchor="ctr"/>
          <a:lstStyle>
            <a:lvl1pPr marL="0" indent="0" algn="l">
              <a:spcBef>
                <a:spcPts val="0"/>
              </a:spcBef>
              <a:buNone/>
              <a:defRPr sz="2400" cap="small" baseline="0">
                <a:latin typeface="Segoe Script" panose="030B0504020000000003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F5DF2C-E392-4454-BAA1-5EDF224E4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301631"/>
            <a:ext cx="3429838" cy="709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lajd tytułowy 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4515FFB-F81A-4F50-9C76-8696609D5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502152" y="0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3838015" y="884255"/>
            <a:ext cx="6597464" cy="3438508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2D078E6-C52E-4B52-AA6D-25B6E9C76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9" y="256574"/>
            <a:ext cx="2726417" cy="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17705" y="1409887"/>
            <a:ext cx="11048474" cy="510064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C729BAE-ADB3-4A47-8F87-6D02E505C950}"/>
              </a:ext>
            </a:extLst>
          </p:cNvPr>
          <p:cNvSpPr/>
          <p:nvPr userDrawn="1"/>
        </p:nvSpPr>
        <p:spPr>
          <a:xfrm>
            <a:off x="683288" y="733530"/>
            <a:ext cx="3305908" cy="48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1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8A6105-63BD-44DB-953F-60E64E915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8140" y="2493902"/>
            <a:ext cx="5119206" cy="35413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8" descr="Znalezione obrazy dla zapytania EMOJI ICON">
            <a:extLst>
              <a:ext uri="{FF2B5EF4-FFF2-40B4-BE49-F238E27FC236}">
                <a16:creationId xmlns:a16="http://schemas.microsoft.com/office/drawing/2014/main" id="{6ECDF99B-5C78-4F0A-9323-EC5598937E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54726"/>
          <a:stretch/>
        </p:blipFill>
        <p:spPr bwMode="auto">
          <a:xfrm>
            <a:off x="424074" y="3429000"/>
            <a:ext cx="7333254" cy="16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3346389"/>
            <a:ext cx="10363200" cy="13621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600" b="1" cap="small" baseline="0">
                <a:solidFill>
                  <a:srgbClr val="FFC000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pl-PL" dirty="0"/>
              <a:t>DZIĘKUJĘ!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D8E05A3-DAD8-4903-8605-1B733CE27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22" y="5632114"/>
            <a:ext cx="2523928" cy="5221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7A7DD60-227A-4AA8-AF05-2A4A93EB0497}"/>
              </a:ext>
            </a:extLst>
          </p:cNvPr>
          <p:cNvSpPr txBox="1"/>
          <p:nvPr/>
        </p:nvSpPr>
        <p:spPr>
          <a:xfrm>
            <a:off x="2172236" y="4818230"/>
            <a:ext cx="96665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l-PL" sz="1600" b="1">
                <a:latin typeface="Sage"/>
              </a:rPr>
              <a:t>FUNDACJA LEAN EDUCATION</a:t>
            </a:r>
            <a:endParaRPr lang="pl-PL" sz="1600">
              <a:latin typeface="Sage"/>
            </a:endParaRPr>
          </a:p>
          <a:p>
            <a:pPr algn="r" fontAlgn="base"/>
            <a:r>
              <a:rPr lang="pl-PL" sz="1600">
                <a:latin typeface="Sage"/>
              </a:rPr>
              <a:t>​80-279 Gdańsk, </a:t>
            </a:r>
            <a:r>
              <a:rPr lang="pl-PL" sz="1600" err="1">
                <a:latin typeface="Sage"/>
              </a:rPr>
              <a:t>ul.Kolberga</a:t>
            </a:r>
            <a:r>
              <a:rPr lang="pl-PL" sz="1600">
                <a:latin typeface="Sage"/>
              </a:rPr>
              <a:t> 13, www.leaneducation.pl </a:t>
            </a:r>
          </a:p>
          <a:p>
            <a:pPr algn="r" fontAlgn="base"/>
            <a:r>
              <a:rPr lang="pl-PL" sz="1600">
                <a:latin typeface="Sage"/>
              </a:rPr>
              <a:t>REGON: 380598129 I NIP: 5842773811 I KRS: 0000737272</a:t>
            </a:r>
          </a:p>
          <a:p>
            <a:pPr algn="r" fontAlgn="base"/>
            <a:r>
              <a:rPr lang="pl-PL" sz="1600">
                <a:latin typeface="Sage"/>
              </a:rPr>
              <a:t>​</a:t>
            </a:r>
          </a:p>
          <a:p>
            <a:pPr algn="r"/>
            <a:endParaRPr lang="en-US" sz="1600">
              <a:latin typeface="Sage"/>
            </a:endParaRPr>
          </a:p>
        </p:txBody>
      </p:sp>
    </p:spTree>
    <p:extLst>
      <p:ext uri="{BB962C8B-B14F-4D97-AF65-F5344CB8AC3E}">
        <p14:creationId xmlns:p14="http://schemas.microsoft.com/office/powerpoint/2010/main" val="31987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1418458"/>
            <a:ext cx="5226954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1418458"/>
            <a:ext cx="5231285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4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2002958"/>
            <a:ext cx="5226954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2002958"/>
            <a:ext cx="5231285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2">
            <a:extLst>
              <a:ext uri="{FF2B5EF4-FFF2-40B4-BE49-F238E27FC236}">
                <a16:creationId xmlns:a16="http://schemas.microsoft.com/office/drawing/2014/main" id="{0A556F9C-6088-4659-979F-AD489D3109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704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0" name="Tekst — symbol zastępczy 4">
            <a:extLst>
              <a:ext uri="{FF2B5EF4-FFF2-40B4-BE49-F238E27FC236}">
                <a16:creationId xmlns:a16="http://schemas.microsoft.com/office/drawing/2014/main" id="{3FD4B99D-23A0-4FDA-8D9F-29F844A0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7290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38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123"/>
          <a:stretch/>
        </p:blipFill>
        <p:spPr bwMode="invGray">
          <a:xfrm rot="16200000">
            <a:off x="-3255621" y="3245026"/>
            <a:ext cx="6868594" cy="357352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80160" y="2160397"/>
            <a:ext cx="9628632" cy="43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</a:t>
            </a:r>
          </a:p>
          <a:p>
            <a:pPr lvl="6" rtl="0"/>
            <a:r>
              <a:rPr lang="pl-PL" dirty="0"/>
              <a:t>Siódmy</a:t>
            </a:r>
          </a:p>
          <a:p>
            <a:pPr lvl="7" rtl="0"/>
            <a:r>
              <a:rPr lang="pl-PL" dirty="0"/>
              <a:t>Ósmy</a:t>
            </a:r>
          </a:p>
          <a:p>
            <a:pPr lvl="8" rtl="0"/>
            <a:r>
              <a:rPr lang="pl-PL" dirty="0"/>
              <a:t>Dziewiąty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-1" y="6492874"/>
            <a:ext cx="357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1DA4D2-2D7B-4EA7-AFE3-2F76CC8247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2814" y="679639"/>
            <a:ext cx="1502979" cy="310961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F1616E-0663-4677-8A4C-426A015A693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872624"/>
            <a:ext cx="1914985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3A099BB-5B75-4C42-AD57-81358994489F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981298"/>
            <a:ext cx="1231812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72" r:id="rId5"/>
    <p:sldLayoutId id="2147483669" r:id="rId6"/>
    <p:sldLayoutId id="2147483666" r:id="rId7"/>
    <p:sldLayoutId id="2147483670" r:id="rId8"/>
    <p:sldLayoutId id="2147483671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Segoe Script" panose="030B0504020000000003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leaneducation.pl/edycja-2019-2020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93AC0-A18D-4EAB-A479-2E2F42828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Lekcja 9</a:t>
            </a:r>
            <a:br>
              <a:rPr lang="pl-PL" dirty="0"/>
            </a:br>
            <a:r>
              <a:rPr lang="pl-PL" sz="4400" dirty="0"/>
              <a:t>Runda 4.podsumowanie gry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0689FA-D1A1-415E-9132-ABCE4E36E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Etap 1 programu młody lean lider</a:t>
            </a:r>
          </a:p>
        </p:txBody>
      </p:sp>
    </p:spTree>
    <p:extLst>
      <p:ext uri="{BB962C8B-B14F-4D97-AF65-F5344CB8AC3E}">
        <p14:creationId xmlns:p14="http://schemas.microsoft.com/office/powerpoint/2010/main" val="2730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F0379B-9AB2-49F8-8B97-DBF441A2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41069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Czego się </a:t>
            </a:r>
            <a:r>
              <a:rPr lang="pl-PL" dirty="0" err="1"/>
              <a:t>nauczyliśMY</a:t>
            </a:r>
            <a:r>
              <a:rPr lang="pl-PL" dirty="0"/>
              <a:t>? </a:t>
            </a:r>
            <a:r>
              <a:rPr lang="pl-PL" sz="2200" dirty="0"/>
              <a:t>Podsumowanie etapu 1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7E6583-AD0E-4E6D-9934-319E78B2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D10B06-F4DC-4698-971C-548DF9A8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44" y="1954929"/>
            <a:ext cx="6382512" cy="333515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FFABD99-ED40-4CC4-B4B2-75D666D8BDC3}"/>
              </a:ext>
            </a:extLst>
          </p:cNvPr>
          <p:cNvSpPr/>
          <p:nvPr/>
        </p:nvSpPr>
        <p:spPr>
          <a:xfrm>
            <a:off x="1450848" y="5446842"/>
            <a:ext cx="903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algn="ctr">
              <a:buClr>
                <a:srgbClr val="FFC000"/>
              </a:buClr>
              <a:buSzPts val="1565"/>
            </a:pPr>
            <a:r>
              <a:rPr lang="pl-PL" sz="16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TO CO ZEBRALIŚCIE POMOŻE WAM PRZYGOTOWAĆ SIĘ DO KOŃCOWEJ PREZENTACJI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42AFC11-813A-4430-9E1D-74155916AF7E}"/>
              </a:ext>
            </a:extLst>
          </p:cNvPr>
          <p:cNvSpPr/>
          <p:nvPr/>
        </p:nvSpPr>
        <p:spPr>
          <a:xfrm>
            <a:off x="1816608" y="1409887"/>
            <a:ext cx="8110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ysClr val="windowText" lastClr="000000"/>
                </a:solidFill>
              </a:rPr>
              <a:t>PRZENIEŚCIE WASZE KARTECZKI NA FLIPY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C663685-CAC6-404F-818C-081C772958DF}"/>
              </a:ext>
            </a:extLst>
          </p:cNvPr>
          <p:cNvSpPr/>
          <p:nvPr/>
        </p:nvSpPr>
        <p:spPr>
          <a:xfrm>
            <a:off x="2921996" y="2571279"/>
            <a:ext cx="1926048" cy="26741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E07ED97-295B-430C-8530-6A62AD7F31B7}"/>
              </a:ext>
            </a:extLst>
          </p:cNvPr>
          <p:cNvSpPr/>
          <p:nvPr/>
        </p:nvSpPr>
        <p:spPr>
          <a:xfrm>
            <a:off x="5132976" y="2571279"/>
            <a:ext cx="1926048" cy="26741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85B992D-B0DA-4F77-BFFC-7FE4215B9375}"/>
              </a:ext>
            </a:extLst>
          </p:cNvPr>
          <p:cNvSpPr/>
          <p:nvPr/>
        </p:nvSpPr>
        <p:spPr>
          <a:xfrm>
            <a:off x="7343956" y="2597157"/>
            <a:ext cx="1926048" cy="26741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6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754655" y="514906"/>
            <a:ext cx="3214444" cy="2811098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PRACA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DOMOWA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D11091-ADC8-4C03-BF4E-4C71E39829AE}"/>
              </a:ext>
            </a:extLst>
          </p:cNvPr>
          <p:cNvSpPr txBox="1"/>
          <p:nvPr/>
        </p:nvSpPr>
        <p:spPr>
          <a:xfrm>
            <a:off x="5043940" y="2754421"/>
            <a:ext cx="35878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SUKCES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512F9ED-A0D9-40FE-9447-56584804FB88}"/>
              </a:ext>
            </a:extLst>
          </p:cNvPr>
          <p:cNvSpPr/>
          <p:nvPr/>
        </p:nvSpPr>
        <p:spPr>
          <a:xfrm>
            <a:off x="3969098" y="4005597"/>
            <a:ext cx="5838093" cy="532563"/>
          </a:xfrm>
          <a:prstGeom prst="roundRect">
            <a:avLst>
              <a:gd name="adj" fmla="val 27988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B8ED556-63F9-4059-BF86-F2CE3FF159C7}"/>
              </a:ext>
            </a:extLst>
          </p:cNvPr>
          <p:cNvSpPr/>
          <p:nvPr/>
        </p:nvSpPr>
        <p:spPr>
          <a:xfrm>
            <a:off x="4051160" y="4079632"/>
            <a:ext cx="3086519" cy="384494"/>
          </a:xfrm>
          <a:prstGeom prst="roundRect">
            <a:avLst>
              <a:gd name="adj" fmla="val 2798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6BFD70-EE2F-4A22-91BC-623A859194EB}"/>
              </a:ext>
            </a:extLst>
          </p:cNvPr>
          <p:cNvSpPr txBox="1"/>
          <p:nvPr/>
        </p:nvSpPr>
        <p:spPr>
          <a:xfrm>
            <a:off x="3893536" y="4542010"/>
            <a:ext cx="60997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ŁADOWANIE…</a:t>
            </a:r>
          </a:p>
        </p:txBody>
      </p:sp>
    </p:spTree>
    <p:extLst>
      <p:ext uri="{BB962C8B-B14F-4D97-AF65-F5344CB8AC3E}">
        <p14:creationId xmlns:p14="http://schemas.microsoft.com/office/powerpoint/2010/main" val="2496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E1593B2D-5317-41DB-89F6-19B376905A0C}"/>
              </a:ext>
            </a:extLst>
          </p:cNvPr>
          <p:cNvSpPr/>
          <p:nvPr/>
        </p:nvSpPr>
        <p:spPr>
          <a:xfrm>
            <a:off x="5927621" y="3163273"/>
            <a:ext cx="3317744" cy="2525447"/>
          </a:xfrm>
          <a:custGeom>
            <a:avLst/>
            <a:gdLst>
              <a:gd name="connsiteX0" fmla="*/ 1199072 w 2889849"/>
              <a:gd name="connsiteY0" fmla="*/ 2199736 h 2199736"/>
              <a:gd name="connsiteX1" fmla="*/ 1794294 w 2889849"/>
              <a:gd name="connsiteY1" fmla="*/ 1742536 h 2199736"/>
              <a:gd name="connsiteX2" fmla="*/ 2734574 w 2889849"/>
              <a:gd name="connsiteY2" fmla="*/ 1699404 h 2199736"/>
              <a:gd name="connsiteX3" fmla="*/ 2889849 w 2889849"/>
              <a:gd name="connsiteY3" fmla="*/ 86265 h 2199736"/>
              <a:gd name="connsiteX4" fmla="*/ 0 w 2889849"/>
              <a:gd name="connsiteY4" fmla="*/ 0 h 2199736"/>
              <a:gd name="connsiteX5" fmla="*/ 172528 w 2889849"/>
              <a:gd name="connsiteY5" fmla="*/ 1794295 h 2199736"/>
              <a:gd name="connsiteX6" fmla="*/ 1199072 w 2889849"/>
              <a:gd name="connsiteY6" fmla="*/ 1759789 h 2199736"/>
              <a:gd name="connsiteX7" fmla="*/ 1199072 w 2889849"/>
              <a:gd name="connsiteY7" fmla="*/ 2199736 h 219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849" h="2199736">
                <a:moveTo>
                  <a:pt x="1199072" y="2199736"/>
                </a:moveTo>
                <a:lnTo>
                  <a:pt x="1794294" y="1742536"/>
                </a:lnTo>
                <a:lnTo>
                  <a:pt x="2734574" y="1699404"/>
                </a:lnTo>
                <a:lnTo>
                  <a:pt x="2889849" y="86265"/>
                </a:lnTo>
                <a:lnTo>
                  <a:pt x="0" y="0"/>
                </a:lnTo>
                <a:lnTo>
                  <a:pt x="172528" y="1794295"/>
                </a:lnTo>
                <a:lnTo>
                  <a:pt x="1199072" y="1759789"/>
                </a:lnTo>
                <a:lnTo>
                  <a:pt x="1199072" y="2199736"/>
                </a:lnTo>
                <a:close/>
              </a:path>
            </a:pathLst>
          </a:custGeom>
          <a:solidFill>
            <a:schemeClr val="accent5">
              <a:alpha val="7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KOLEJNEJ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LEKCJI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5133802" y="1077614"/>
            <a:ext cx="2852270" cy="2485832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8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DO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ZOBACZENIA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B49817-2FB6-4793-9A34-545D48EE61BF}"/>
              </a:ext>
            </a:extLst>
          </p:cNvPr>
          <p:cNvSpPr/>
          <p:nvPr/>
        </p:nvSpPr>
        <p:spPr>
          <a:xfrm>
            <a:off x="3606925" y="2628240"/>
            <a:ext cx="2812655" cy="2396698"/>
          </a:xfrm>
          <a:custGeom>
            <a:avLst/>
            <a:gdLst>
              <a:gd name="connsiteX0" fmla="*/ 1293962 w 2449902"/>
              <a:gd name="connsiteY0" fmla="*/ 2087592 h 2087592"/>
              <a:gd name="connsiteX1" fmla="*/ 1293962 w 2449902"/>
              <a:gd name="connsiteY1" fmla="*/ 1733909 h 2087592"/>
              <a:gd name="connsiteX2" fmla="*/ 2234241 w 2449902"/>
              <a:gd name="connsiteY2" fmla="*/ 1733909 h 2087592"/>
              <a:gd name="connsiteX3" fmla="*/ 2449902 w 2449902"/>
              <a:gd name="connsiteY3" fmla="*/ 0 h 2087592"/>
              <a:gd name="connsiteX4" fmla="*/ 0 w 2449902"/>
              <a:gd name="connsiteY4" fmla="*/ 120770 h 2087592"/>
              <a:gd name="connsiteX5" fmla="*/ 155275 w 2449902"/>
              <a:gd name="connsiteY5" fmla="*/ 1725283 h 2087592"/>
              <a:gd name="connsiteX6" fmla="*/ 733245 w 2449902"/>
              <a:gd name="connsiteY6" fmla="*/ 1725283 h 2087592"/>
              <a:gd name="connsiteX7" fmla="*/ 1293962 w 2449902"/>
              <a:gd name="connsiteY7" fmla="*/ 2087592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02" h="2087592">
                <a:moveTo>
                  <a:pt x="1293962" y="2087592"/>
                </a:moveTo>
                <a:lnTo>
                  <a:pt x="1293962" y="1733909"/>
                </a:lnTo>
                <a:lnTo>
                  <a:pt x="2234241" y="1733909"/>
                </a:lnTo>
                <a:lnTo>
                  <a:pt x="2449902" y="0"/>
                </a:lnTo>
                <a:lnTo>
                  <a:pt x="0" y="120770"/>
                </a:lnTo>
                <a:lnTo>
                  <a:pt x="155275" y="1725283"/>
                </a:lnTo>
                <a:lnTo>
                  <a:pt x="733245" y="1725283"/>
                </a:lnTo>
                <a:lnTo>
                  <a:pt x="1293962" y="2087592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NA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A4524E1-DE4B-4DB4-974A-1843E795E66F}"/>
              </a:ext>
            </a:extLst>
          </p:cNvPr>
          <p:cNvSpPr/>
          <p:nvPr/>
        </p:nvSpPr>
        <p:spPr>
          <a:xfrm>
            <a:off x="713433" y="643095"/>
            <a:ext cx="2572378" cy="713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B43FBC6-68F0-4EA5-BD88-E1F7B87978DD}"/>
              </a:ext>
            </a:extLst>
          </p:cNvPr>
          <p:cNvSpPr/>
          <p:nvPr/>
        </p:nvSpPr>
        <p:spPr>
          <a:xfrm>
            <a:off x="3013189" y="4126055"/>
            <a:ext cx="6812782" cy="1679149"/>
          </a:xfrm>
          <a:custGeom>
            <a:avLst/>
            <a:gdLst>
              <a:gd name="connsiteX0" fmla="*/ 0 w 6812782"/>
              <a:gd name="connsiteY0" fmla="*/ 200967 h 1679149"/>
              <a:gd name="connsiteX1" fmla="*/ 2602523 w 6812782"/>
              <a:gd name="connsiteY1" fmla="*/ 1678075 h 1679149"/>
              <a:gd name="connsiteX2" fmla="*/ 6812782 w 6812782"/>
              <a:gd name="connsiteY2" fmla="*/ 0 h 167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782" h="1679149">
                <a:moveTo>
                  <a:pt x="0" y="200967"/>
                </a:moveTo>
                <a:cubicBezTo>
                  <a:pt x="733529" y="956268"/>
                  <a:pt x="1467059" y="1711570"/>
                  <a:pt x="2602523" y="1678075"/>
                </a:cubicBezTo>
                <a:cubicBezTo>
                  <a:pt x="3737987" y="1644581"/>
                  <a:pt x="5275384" y="822290"/>
                  <a:pt x="681278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531C7B2B-C099-4054-B738-A402D6381B3E}"/>
              </a:ext>
            </a:extLst>
          </p:cNvPr>
          <p:cNvSpPr/>
          <p:nvPr/>
        </p:nvSpPr>
        <p:spPr>
          <a:xfrm rot="16766111">
            <a:off x="2619664" y="395020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749A171-D295-4C18-AA96-73450EC1152A}"/>
              </a:ext>
            </a:extLst>
          </p:cNvPr>
          <p:cNvSpPr/>
          <p:nvPr/>
        </p:nvSpPr>
        <p:spPr>
          <a:xfrm rot="20916536">
            <a:off x="9671103" y="375271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5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40A1F3-1CDE-4C99-B3A7-C39A72EF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wartości</a:t>
            </a:r>
          </a:p>
        </p:txBody>
      </p:sp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DA80476D-263C-4204-A463-1F0BBE53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33" y="281345"/>
            <a:ext cx="2679571" cy="16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00D6A21-77B0-4B37-A808-B4DBB5D8FE01}"/>
              </a:ext>
            </a:extLst>
          </p:cNvPr>
          <p:cNvSpPr/>
          <p:nvPr/>
        </p:nvSpPr>
        <p:spPr>
          <a:xfrm>
            <a:off x="5213177" y="1604480"/>
            <a:ext cx="2257530" cy="22575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444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812EF8-8D57-4A2E-B629-05C872A8C5BC}"/>
              </a:ext>
            </a:extLst>
          </p:cNvPr>
          <p:cNvSpPr txBox="1"/>
          <p:nvPr/>
        </p:nvSpPr>
        <p:spPr>
          <a:xfrm>
            <a:off x="5474332" y="2205567"/>
            <a:ext cx="1735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</a:rPr>
              <a:t>NASZE</a:t>
            </a:r>
          </a:p>
          <a:p>
            <a:pPr algn="ctr"/>
            <a:r>
              <a:rPr lang="pl-PL" sz="2800" dirty="0"/>
              <a:t>WARTOŚCI</a:t>
            </a:r>
          </a:p>
        </p:txBody>
      </p:sp>
      <p:sp>
        <p:nvSpPr>
          <p:cNvPr id="7" name="Łuk 6">
            <a:extLst>
              <a:ext uri="{FF2B5EF4-FFF2-40B4-BE49-F238E27FC236}">
                <a16:creationId xmlns:a16="http://schemas.microsoft.com/office/drawing/2014/main" id="{154D7060-1CA1-4402-8A2A-2C82AC9F69F5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16200000"/>
              <a:gd name="adj2" fmla="val 538637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491A5FC-6D1C-4749-9ED6-08DE614ACD4D}"/>
              </a:ext>
            </a:extLst>
          </p:cNvPr>
          <p:cNvGrpSpPr/>
          <p:nvPr/>
        </p:nvGrpSpPr>
        <p:grpSpPr>
          <a:xfrm>
            <a:off x="7805485" y="2532232"/>
            <a:ext cx="402026" cy="402026"/>
            <a:chOff x="8988205" y="2461754"/>
            <a:chExt cx="402026" cy="402026"/>
          </a:xfrm>
        </p:grpSpPr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11549B08-BBA4-4198-8CD0-EABD497A632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64B281B2-3E58-4810-8826-FB10F20BF60B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11" name="Dymek mowy: owalny 10">
            <a:extLst>
              <a:ext uri="{FF2B5EF4-FFF2-40B4-BE49-F238E27FC236}">
                <a16:creationId xmlns:a16="http://schemas.microsoft.com/office/drawing/2014/main" id="{CC8967D0-64B4-4F60-9132-0CFB7CB95017}"/>
              </a:ext>
            </a:extLst>
          </p:cNvPr>
          <p:cNvSpPr/>
          <p:nvPr/>
        </p:nvSpPr>
        <p:spPr>
          <a:xfrm>
            <a:off x="8431711" y="2557712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F89FB1A4-B477-42F3-AFF0-05B7A9BFC08A}"/>
              </a:ext>
            </a:extLst>
          </p:cNvPr>
          <p:cNvSpPr/>
          <p:nvPr/>
        </p:nvSpPr>
        <p:spPr>
          <a:xfrm>
            <a:off x="8579209" y="2699146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Łuk 25">
            <a:extLst>
              <a:ext uri="{FF2B5EF4-FFF2-40B4-BE49-F238E27FC236}">
                <a16:creationId xmlns:a16="http://schemas.microsoft.com/office/drawing/2014/main" id="{64D50308-140B-4538-8DA2-9ED44CEB828E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2778067"/>
              <a:gd name="adj2" fmla="val 5386377"/>
            </a:avLst>
          </a:prstGeom>
          <a:ln w="57150">
            <a:solidFill>
              <a:srgbClr val="0DA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Łuk 26">
            <a:extLst>
              <a:ext uri="{FF2B5EF4-FFF2-40B4-BE49-F238E27FC236}">
                <a16:creationId xmlns:a16="http://schemas.microsoft.com/office/drawing/2014/main" id="{6E6F2BF9-C71E-4E16-B1E9-672B17892240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21438678"/>
              <a:gd name="adj2" fmla="val 2788346"/>
            </a:avLst>
          </a:prstGeom>
          <a:ln w="57150">
            <a:solidFill>
              <a:srgbClr val="1B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4197C1F-CA7C-4318-A809-BEA26C04304B}"/>
              </a:ext>
            </a:extLst>
          </p:cNvPr>
          <p:cNvGrpSpPr/>
          <p:nvPr/>
        </p:nvGrpSpPr>
        <p:grpSpPr>
          <a:xfrm>
            <a:off x="4926753" y="3678090"/>
            <a:ext cx="402026" cy="402026"/>
            <a:chOff x="8988205" y="2461754"/>
            <a:chExt cx="402026" cy="402026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FF72C18-7CB8-401A-9601-A47337BC1CF1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01EC2193-48C9-4FB9-B3D2-CEA49DC2D20B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61D49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765A898-10C5-4556-B6B0-890B8BDDE4F3}"/>
              </a:ext>
            </a:extLst>
          </p:cNvPr>
          <p:cNvGrpSpPr/>
          <p:nvPr/>
        </p:nvGrpSpPr>
        <p:grpSpPr>
          <a:xfrm>
            <a:off x="4476371" y="2557712"/>
            <a:ext cx="402026" cy="402026"/>
            <a:chOff x="8988205" y="2461754"/>
            <a:chExt cx="402026" cy="402026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CAA60221-4AA0-4CFC-B564-32256DA8EF07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F545DD7A-9E4E-495B-80D7-ABF8B0D4BF51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0DA4C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9" name="Łuk 28">
            <a:extLst>
              <a:ext uri="{FF2B5EF4-FFF2-40B4-BE49-F238E27FC236}">
                <a16:creationId xmlns:a16="http://schemas.microsoft.com/office/drawing/2014/main" id="{16DB39FF-1BE8-4211-8314-896A37E54E7C}"/>
              </a:ext>
            </a:extLst>
          </p:cNvPr>
          <p:cNvSpPr/>
          <p:nvPr/>
        </p:nvSpPr>
        <p:spPr>
          <a:xfrm rot="5400000">
            <a:off x="4675360" y="1068688"/>
            <a:ext cx="3329114" cy="3329114"/>
          </a:xfrm>
          <a:prstGeom prst="arc">
            <a:avLst>
              <a:gd name="adj1" fmla="val 18863298"/>
              <a:gd name="adj2" fmla="val 21323625"/>
            </a:avLst>
          </a:prstGeom>
          <a:ln w="57150">
            <a:solidFill>
              <a:srgbClr val="E7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B859AE67-624C-4C91-A65D-EBF2D9448050}"/>
              </a:ext>
            </a:extLst>
          </p:cNvPr>
          <p:cNvGrpSpPr/>
          <p:nvPr/>
        </p:nvGrpSpPr>
        <p:grpSpPr>
          <a:xfrm>
            <a:off x="7426069" y="3678090"/>
            <a:ext cx="402026" cy="402026"/>
            <a:chOff x="8988205" y="2461754"/>
            <a:chExt cx="402026" cy="402026"/>
          </a:xfrm>
        </p:grpSpPr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C62FD6DE-7309-4E3D-87FC-B4A59729E036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56E38EE7-9004-4B0A-8C04-808EF0CAFF80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E74424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77CC17E-B2A8-4A87-838F-AB279101CBAF}"/>
              </a:ext>
            </a:extLst>
          </p:cNvPr>
          <p:cNvGrpSpPr/>
          <p:nvPr/>
        </p:nvGrpSpPr>
        <p:grpSpPr>
          <a:xfrm>
            <a:off x="6233038" y="4196789"/>
            <a:ext cx="402026" cy="402026"/>
            <a:chOff x="8988205" y="2461754"/>
            <a:chExt cx="402026" cy="402026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841B6BED-D7FF-445A-B0E3-D0C8ADC091B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8020F3C1-EDE0-4278-BB33-853A3A6CB804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B9C49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30" name="Dymek mowy: owalny 29">
            <a:extLst>
              <a:ext uri="{FF2B5EF4-FFF2-40B4-BE49-F238E27FC236}">
                <a16:creationId xmlns:a16="http://schemas.microsoft.com/office/drawing/2014/main" id="{E8F8D490-6AB7-4465-851C-64B342C14031}"/>
              </a:ext>
            </a:extLst>
          </p:cNvPr>
          <p:cNvSpPr/>
          <p:nvPr/>
        </p:nvSpPr>
        <p:spPr>
          <a:xfrm rot="1275047">
            <a:off x="7878355" y="4032077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E74424"/>
          </a:solidFill>
          <a:ln>
            <a:solidFill>
              <a:srgbClr val="E74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79D5BA31-0E0F-490E-A69E-8B2780DABF72}"/>
              </a:ext>
            </a:extLst>
          </p:cNvPr>
          <p:cNvSpPr/>
          <p:nvPr/>
        </p:nvSpPr>
        <p:spPr>
          <a:xfrm>
            <a:off x="8025853" y="4173511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ymek mowy: owalny 31">
            <a:extLst>
              <a:ext uri="{FF2B5EF4-FFF2-40B4-BE49-F238E27FC236}">
                <a16:creationId xmlns:a16="http://schemas.microsoft.com/office/drawing/2014/main" id="{798B9F1B-F5A8-4A82-93C6-68464CE84CD0}"/>
              </a:ext>
            </a:extLst>
          </p:cNvPr>
          <p:cNvSpPr/>
          <p:nvPr/>
        </p:nvSpPr>
        <p:spPr>
          <a:xfrm rot="4130173">
            <a:off x="5981879" y="4870683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1B9C49"/>
          </a:solidFill>
          <a:ln>
            <a:solidFill>
              <a:srgbClr val="1B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5825E8AC-D5AB-4089-BA51-87451A2A59CB}"/>
              </a:ext>
            </a:extLst>
          </p:cNvPr>
          <p:cNvSpPr/>
          <p:nvPr/>
        </p:nvSpPr>
        <p:spPr>
          <a:xfrm>
            <a:off x="6129377" y="5012117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Dymek mowy: owalny 33">
            <a:extLst>
              <a:ext uri="{FF2B5EF4-FFF2-40B4-BE49-F238E27FC236}">
                <a16:creationId xmlns:a16="http://schemas.microsoft.com/office/drawing/2014/main" id="{912A9B47-A6AE-42AB-9477-19D91046DBC4}"/>
              </a:ext>
            </a:extLst>
          </p:cNvPr>
          <p:cNvSpPr/>
          <p:nvPr/>
        </p:nvSpPr>
        <p:spPr>
          <a:xfrm rot="6787593">
            <a:off x="4032331" y="4095490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161D49"/>
          </a:solidFill>
          <a:ln>
            <a:solidFill>
              <a:srgbClr val="161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CE923CAC-56C5-441C-B0C0-842C91043468}"/>
              </a:ext>
            </a:extLst>
          </p:cNvPr>
          <p:cNvSpPr/>
          <p:nvPr/>
        </p:nvSpPr>
        <p:spPr>
          <a:xfrm>
            <a:off x="4179829" y="4236924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ymek mowy: owalny 35">
            <a:extLst>
              <a:ext uri="{FF2B5EF4-FFF2-40B4-BE49-F238E27FC236}">
                <a16:creationId xmlns:a16="http://schemas.microsoft.com/office/drawing/2014/main" id="{FBBA0BFD-2971-4664-B43C-07DCB9499D11}"/>
              </a:ext>
            </a:extLst>
          </p:cNvPr>
          <p:cNvSpPr/>
          <p:nvPr/>
        </p:nvSpPr>
        <p:spPr>
          <a:xfrm rot="8877998">
            <a:off x="3294075" y="2508602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0DA4C1"/>
          </a:solidFill>
          <a:ln>
            <a:solidFill>
              <a:srgbClr val="0D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35F6D6E9-AE29-42D6-AD32-80701D6BD058}"/>
              </a:ext>
            </a:extLst>
          </p:cNvPr>
          <p:cNvSpPr/>
          <p:nvPr/>
        </p:nvSpPr>
        <p:spPr>
          <a:xfrm>
            <a:off x="3441573" y="2650036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EB97AB45-DFFE-4FB4-8EC7-136D0619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72" y="2799762"/>
            <a:ext cx="469678" cy="4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medal icon">
            <a:extLst>
              <a:ext uri="{FF2B5EF4-FFF2-40B4-BE49-F238E27FC236}">
                <a16:creationId xmlns:a16="http://schemas.microsoft.com/office/drawing/2014/main" id="{B7B3526E-B7AE-4584-816A-52EAD772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6333" y="4293942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light bulb icon">
            <a:extLst>
              <a:ext uri="{FF2B5EF4-FFF2-40B4-BE49-F238E27FC236}">
                <a16:creationId xmlns:a16="http://schemas.microsoft.com/office/drawing/2014/main" id="{8A50001D-D639-4C40-A9F2-B5F97870C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12154" r="10705" b="18975"/>
          <a:stretch/>
        </p:blipFill>
        <p:spPr bwMode="auto">
          <a:xfrm flipH="1">
            <a:off x="6193311" y="5091506"/>
            <a:ext cx="481480" cy="4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az 2050">
            <a:extLst>
              <a:ext uri="{FF2B5EF4-FFF2-40B4-BE49-F238E27FC236}">
                <a16:creationId xmlns:a16="http://schemas.microsoft.com/office/drawing/2014/main" id="{189BC057-7184-4EC6-B5F0-E80F2C0ED1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577" y="4360672"/>
            <a:ext cx="371908" cy="371908"/>
          </a:xfrm>
          <a:prstGeom prst="rect">
            <a:avLst/>
          </a:prstGeom>
        </p:spPr>
      </p:pic>
      <p:pic>
        <p:nvPicPr>
          <p:cNvPr id="2066" name="Picture 18" descr="Znalezione obrazy dla zapytania listening icon">
            <a:extLst>
              <a:ext uri="{FF2B5EF4-FFF2-40B4-BE49-F238E27FC236}">
                <a16:creationId xmlns:a16="http://schemas.microsoft.com/office/drawing/2014/main" id="{8287041F-6F03-4E07-860D-E44FEC5A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30" y="2769801"/>
            <a:ext cx="379874" cy="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pole tekstowe 2052">
            <a:extLst>
              <a:ext uri="{FF2B5EF4-FFF2-40B4-BE49-F238E27FC236}">
                <a16:creationId xmlns:a16="http://schemas.microsoft.com/office/drawing/2014/main" id="{B95A53C6-D60B-4015-B381-B94634CDE08D}"/>
              </a:ext>
            </a:extLst>
          </p:cNvPr>
          <p:cNvSpPr txBox="1"/>
          <p:nvPr/>
        </p:nvSpPr>
        <p:spPr>
          <a:xfrm>
            <a:off x="9198613" y="3392915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Nazwa wartości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85175252-5596-4582-A19B-3F177E443DCE}"/>
              </a:ext>
            </a:extLst>
          </p:cNvPr>
          <p:cNvSpPr txBox="1"/>
          <p:nvPr/>
        </p:nvSpPr>
        <p:spPr>
          <a:xfrm>
            <a:off x="9220861" y="3647894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369796A-C6B4-4756-891A-535DBAF5B88B}"/>
              </a:ext>
            </a:extLst>
          </p:cNvPr>
          <p:cNvSpPr txBox="1"/>
          <p:nvPr/>
        </p:nvSpPr>
        <p:spPr>
          <a:xfrm>
            <a:off x="8004474" y="4959609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74424"/>
                </a:solidFill>
              </a:rPr>
              <a:t>Nazwa wartości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DA2C2812-486C-4AC6-8BF8-2CB4A6EF4F89}"/>
              </a:ext>
            </a:extLst>
          </p:cNvPr>
          <p:cNvSpPr txBox="1"/>
          <p:nvPr/>
        </p:nvSpPr>
        <p:spPr>
          <a:xfrm>
            <a:off x="8026722" y="5214588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403936CE-E550-44D6-A2A5-2C574BC8AA81}"/>
              </a:ext>
            </a:extLst>
          </p:cNvPr>
          <p:cNvSpPr txBox="1"/>
          <p:nvPr/>
        </p:nvSpPr>
        <p:spPr>
          <a:xfrm>
            <a:off x="5596479" y="5821263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B9C49"/>
                </a:solidFill>
              </a:rPr>
              <a:t>Nazwa wartości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0A1649FC-FD17-447B-B272-50E52CF0676E}"/>
              </a:ext>
            </a:extLst>
          </p:cNvPr>
          <p:cNvSpPr txBox="1"/>
          <p:nvPr/>
        </p:nvSpPr>
        <p:spPr>
          <a:xfrm>
            <a:off x="5837859" y="6076242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EDEB579-43C0-4CD9-9F08-64D16EAC686A}"/>
              </a:ext>
            </a:extLst>
          </p:cNvPr>
          <p:cNvSpPr txBox="1"/>
          <p:nvPr/>
        </p:nvSpPr>
        <p:spPr>
          <a:xfrm>
            <a:off x="3478800" y="4959609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61D49"/>
                </a:solidFill>
              </a:rPr>
              <a:t>Nazwa wartości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27504C1-25D4-41A6-80A5-FF34A971419F}"/>
              </a:ext>
            </a:extLst>
          </p:cNvPr>
          <p:cNvSpPr txBox="1"/>
          <p:nvPr/>
        </p:nvSpPr>
        <p:spPr>
          <a:xfrm>
            <a:off x="3961560" y="5214588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E9C17C5-0A91-490D-BF53-DADA079CB1FE}"/>
              </a:ext>
            </a:extLst>
          </p:cNvPr>
          <p:cNvSpPr txBox="1"/>
          <p:nvPr/>
        </p:nvSpPr>
        <p:spPr>
          <a:xfrm>
            <a:off x="1921247" y="3424360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DA4C1"/>
                </a:solidFill>
              </a:rPr>
              <a:t>Nazwa wartości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C5CC7D4A-D527-4A5C-A84D-C7B70BD1A3A7}"/>
              </a:ext>
            </a:extLst>
          </p:cNvPr>
          <p:cNvSpPr txBox="1"/>
          <p:nvPr/>
        </p:nvSpPr>
        <p:spPr>
          <a:xfrm>
            <a:off x="2404007" y="3679339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</p:spTree>
    <p:extLst>
      <p:ext uri="{BB962C8B-B14F-4D97-AF65-F5344CB8AC3E}">
        <p14:creationId xmlns:p14="http://schemas.microsoft.com/office/powerpoint/2010/main" val="38720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1B339-8239-4F7B-9A80-A85CE0F7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30" y="233955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Przygotowanie do uruchomienia rundy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FDE041-B0F0-4045-9FCC-9F979199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CE94C31-8A03-4ED2-BC66-797CB1D10A23}"/>
              </a:ext>
            </a:extLst>
          </p:cNvPr>
          <p:cNvSpPr txBox="1">
            <a:spLocks/>
          </p:cNvSpPr>
          <p:nvPr/>
        </p:nvSpPr>
        <p:spPr>
          <a:xfrm>
            <a:off x="827230" y="1369029"/>
            <a:ext cx="5933425" cy="514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800" dirty="0">
                <a:cs typeface="Calibri"/>
                <a:sym typeface="Calibri"/>
              </a:rPr>
              <a:t>Ustawcie </a:t>
            </a:r>
            <a:r>
              <a:rPr lang="pl-PL" sz="1800" b="1" dirty="0">
                <a:cs typeface="Calibri"/>
                <a:sym typeface="Calibri"/>
              </a:rPr>
              <a:t>ławki w wyspę</a:t>
            </a:r>
          </a:p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800" dirty="0">
                <a:ea typeface="Calibri"/>
                <a:cs typeface="Calibri"/>
                <a:sym typeface="Calibri"/>
              </a:rPr>
              <a:t>Uczniowie ustalają </a:t>
            </a:r>
            <a:r>
              <a:rPr lang="pl-PL" sz="1800" b="1" dirty="0">
                <a:ea typeface="Calibri"/>
                <a:cs typeface="Calibri"/>
                <a:sym typeface="Calibri"/>
              </a:rPr>
              <a:t>miejsca pracy </a:t>
            </a:r>
            <a:r>
              <a:rPr lang="pl-PL" sz="1800" dirty="0">
                <a:ea typeface="Calibri"/>
                <a:cs typeface="Calibri"/>
                <a:sym typeface="Calibri"/>
              </a:rPr>
              <a:t>wg przygotowanego procesu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650" b="1" dirty="0">
                <a:ea typeface="Calibri"/>
                <a:cs typeface="Calibri"/>
                <a:sym typeface="Calibri"/>
              </a:rPr>
              <a:t>Inżynier</a:t>
            </a:r>
            <a:r>
              <a:rPr lang="pl-PL" sz="1650" dirty="0">
                <a:ea typeface="Calibri"/>
                <a:cs typeface="Calibri"/>
                <a:sym typeface="Calibri"/>
              </a:rPr>
              <a:t> uzupełnia imionami kartę pomiaru czasu i przygotowuje stoper w telefonie oraz testuje pomiar czasów (</a:t>
            </a:r>
            <a:r>
              <a:rPr lang="pl-PL" sz="165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każdemu specjaliście produkcji mierzymy czas potrzebny na wykonanie 1 sztuki wyrobu; w czas nie wliczamy oczekiwania czy poprawek)</a:t>
            </a:r>
            <a:endParaRPr lang="pl-PL" sz="1650" dirty="0">
              <a:ea typeface="Calibri"/>
              <a:cs typeface="Calibri"/>
              <a:sym typeface="Calibri"/>
            </a:endParaRP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650" b="1" dirty="0">
                <a:ea typeface="Calibri"/>
                <a:cs typeface="Calibri"/>
                <a:sym typeface="Calibri"/>
              </a:rPr>
              <a:t>Lider</a:t>
            </a:r>
            <a:r>
              <a:rPr lang="pl-PL" sz="1650" dirty="0">
                <a:ea typeface="Calibri"/>
                <a:cs typeface="Calibri"/>
                <a:sym typeface="Calibri"/>
              </a:rPr>
              <a:t> przydziela zadania i maszyny swoim pracownikom  </a:t>
            </a:r>
          </a:p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700" dirty="0">
                <a:ea typeface="Calibri"/>
                <a:cs typeface="Calibri"/>
                <a:sym typeface="Calibri"/>
              </a:rPr>
              <a:t>Zespół </a:t>
            </a:r>
            <a:r>
              <a:rPr lang="pl-PL" sz="1700" b="1" dirty="0">
                <a:ea typeface="Calibri"/>
                <a:cs typeface="Calibri"/>
                <a:sym typeface="Calibri"/>
              </a:rPr>
              <a:t>pobiera kartki A4</a:t>
            </a:r>
            <a:r>
              <a:rPr lang="pl-PL" sz="1700" dirty="0">
                <a:ea typeface="Calibri"/>
                <a:cs typeface="Calibri"/>
                <a:sym typeface="Calibri"/>
              </a:rPr>
              <a:t> zgodnie z </a:t>
            </a:r>
            <a:r>
              <a:rPr lang="pl-PL" sz="1700" b="1" dirty="0">
                <a:ea typeface="Calibri"/>
                <a:cs typeface="Calibri"/>
                <a:sym typeface="Calibri"/>
              </a:rPr>
              <a:t>planowanym zużyciem </a:t>
            </a:r>
            <a:r>
              <a:rPr lang="pl-PL" sz="1700" dirty="0">
                <a:ea typeface="Calibri"/>
                <a:cs typeface="Calibri"/>
                <a:sym typeface="Calibri"/>
              </a:rPr>
              <a:t>materiału do zadeklarowanej liczby produktów.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65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Zespołowi nie wolno pobrać dodatkowych kartek w toku rundy, </a:t>
            </a:r>
            <a:r>
              <a:rPr lang="pl-PL" sz="1650" dirty="0">
                <a:ea typeface="Calibri"/>
                <a:cs typeface="Calibri"/>
                <a:sym typeface="Calibri"/>
              </a:rPr>
              <a:t>ponieważ uczymy się planować zużycie materiałów oraz identyfikować przyczyny nadmiernych kosztów zużycia materiałów</a:t>
            </a:r>
          </a:p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800" dirty="0">
                <a:ea typeface="Calibri"/>
                <a:cs typeface="Calibri"/>
                <a:sym typeface="Calibri"/>
              </a:rPr>
              <a:t>W toku rundy </a:t>
            </a:r>
            <a:r>
              <a:rPr lang="pl-PL" sz="1800" b="1" dirty="0">
                <a:ea typeface="Calibri"/>
                <a:cs typeface="Calibri"/>
                <a:sym typeface="Calibri"/>
              </a:rPr>
              <a:t>nie zapomnijcie dostarczać wyrobu klientowi! </a:t>
            </a:r>
            <a:r>
              <a:rPr lang="pl-PL" sz="1800" dirty="0">
                <a:ea typeface="Calibri"/>
                <a:cs typeface="Calibri"/>
                <a:sym typeface="Calibri"/>
              </a:rPr>
              <a:t>Klient płaci tylko za dostarczone sztuki!</a:t>
            </a:r>
          </a:p>
          <a:p>
            <a:endParaRPr lang="pl-PL" dirty="0"/>
          </a:p>
        </p:txBody>
      </p:sp>
      <p:pic>
        <p:nvPicPr>
          <p:cNvPr id="24" name="Shape 466">
            <a:extLst>
              <a:ext uri="{FF2B5EF4-FFF2-40B4-BE49-F238E27FC236}">
                <a16:creationId xmlns:a16="http://schemas.microsoft.com/office/drawing/2014/main" id="{B8260E30-13DB-4035-8384-C69454AB4C82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656439" y="903076"/>
            <a:ext cx="1140085" cy="1072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467">
            <a:extLst>
              <a:ext uri="{FF2B5EF4-FFF2-40B4-BE49-F238E27FC236}">
                <a16:creationId xmlns:a16="http://schemas.microsoft.com/office/drawing/2014/main" id="{77571C39-E12E-45B4-94CF-E192A513DA5F}"/>
              </a:ext>
            </a:extLst>
          </p:cNvPr>
          <p:cNvSpPr txBox="1"/>
          <p:nvPr/>
        </p:nvSpPr>
        <p:spPr>
          <a:xfrm>
            <a:off x="10776678" y="1373578"/>
            <a:ext cx="899605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 min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8245981-CB16-4474-9E62-F04F00AF9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999" y="2446050"/>
            <a:ext cx="4909525" cy="27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55E66-E343-4BCE-9ECC-E5DA3CB2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16990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1: gromadzenie wyników i sukcesów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50D34F-79FE-44CD-A841-DC359939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02BD5B91-A6B3-414B-8BAF-1159A5AC0910}"/>
              </a:ext>
            </a:extLst>
          </p:cNvPr>
          <p:cNvSpPr txBox="1"/>
          <p:nvPr/>
        </p:nvSpPr>
        <p:spPr>
          <a:xfrm>
            <a:off x="5817269" y="1696579"/>
            <a:ext cx="5496249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gromadzi dane od zespołu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dokonuje obliczeń w arkuszu rundy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Inżynier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Przenosi wyniki pomiarów na wykres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Yamazumi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Specjaliści produkcji pod przywództwem Testera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spisują na post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it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 listę swoich sukcesów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Calibri"/>
                <a:cs typeface="Calibri"/>
                <a:sym typeface="Calibri"/>
              </a:rPr>
              <a:t>1 osoba minimum 1 sukces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dokonują analizy problemów z wykorzystaniem kart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muda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6B9C501-853E-4827-9C7E-DE16E13A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72"/>
          <a:stretch/>
        </p:blipFill>
        <p:spPr>
          <a:xfrm>
            <a:off x="1686582" y="1488027"/>
            <a:ext cx="3624750" cy="4460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0327C-C2F6-4404-90AF-3F2A23B6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25013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2: omówienie wyników gry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C6BF1D-0BC1-4F59-AA55-1CDE1301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12F1A87E-CA8B-493C-B905-97B3693249DF}"/>
              </a:ext>
            </a:extLst>
          </p:cNvPr>
          <p:cNvSpPr txBox="1"/>
          <p:nvPr/>
        </p:nvSpPr>
        <p:spPr>
          <a:xfrm>
            <a:off x="5997347" y="1996062"/>
            <a:ext cx="4985501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Wpisuje wyniki z arkusza do metryczki gry przedstawiając wyniki swojemu zespołowi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 omówieniu wyników lider ustala z zespołem jeden, max. dwa wskaźniki, które z punktu widzenia zespołu należy poprawić w kolejnej rundzie – wynik do poprawy zaznacza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wykrzyknikiem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zachęca członków do umieszczenia w polu „sukcesy zespołu” poprzez naklejenie wypełnionych post-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861B50-5ADE-4CAE-A581-185677D8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33" y="1271438"/>
            <a:ext cx="3715885" cy="52214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D47C2A4-EFCE-408B-8B6F-D203C21F7B1A}"/>
              </a:ext>
            </a:extLst>
          </p:cNvPr>
          <p:cNvSpPr txBox="1"/>
          <p:nvPr/>
        </p:nvSpPr>
        <p:spPr>
          <a:xfrm>
            <a:off x="3959049" y="2421653"/>
            <a:ext cx="22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55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55E66-E343-4BCE-9ECC-E5DA3CB2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31620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3: omówienie </a:t>
            </a:r>
            <a:r>
              <a:rPr lang="pl-PL" sz="2200" dirty="0" err="1"/>
              <a:t>yamazumi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50D34F-79FE-44CD-A841-DC359939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728523C4-189B-4961-8683-B3D0D8B7A642}"/>
              </a:ext>
            </a:extLst>
          </p:cNvPr>
          <p:cNvSpPr txBox="1"/>
          <p:nvPr/>
        </p:nvSpPr>
        <p:spPr>
          <a:xfrm>
            <a:off x="986490" y="1624379"/>
            <a:ext cx="5213315" cy="3620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FFC000"/>
              </a:buClr>
              <a:buSzPct val="25000"/>
            </a:pPr>
            <a:r>
              <a:rPr lang="pl-PL" sz="1800" b="1" dirty="0">
                <a:latin typeface="Calibri"/>
                <a:ea typeface="Calibri"/>
                <a:cs typeface="Calibri"/>
                <a:sym typeface="Calibri"/>
              </a:rPr>
              <a:t>Inżynier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Omawia uzupełniony wcześniej wykres przedstawiając kolegom z zespołu jak wygląda obciążenie poszczególnych osób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Informuje o obecnej pracochłonności produktu sumując wszystkie czasy cykli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latin typeface="Calibri"/>
                <a:ea typeface="Calibri"/>
                <a:cs typeface="Calibri"/>
                <a:sym typeface="Calibri"/>
              </a:rPr>
              <a:t>Wskazuje na konieczność wyrównania obciążeń pomiędzy operatorami, czyli równego podziału zadań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Zrównoważenie obciążeń pozwoli zespołowi osiągnąć lepsze wyniki, ponieważ to najbardziej obciążona osoba decyduje o tym ile sztuk uda się wyprodukować całej załodze.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B44F87-3599-4A74-ADF8-22EEA8B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91" y="1859340"/>
            <a:ext cx="4591634" cy="31393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4EF0792-1B41-4EAE-9199-9231BCE84EB7}"/>
              </a:ext>
            </a:extLst>
          </p:cNvPr>
          <p:cNvCxnSpPr/>
          <p:nvPr/>
        </p:nvCxnSpPr>
        <p:spPr>
          <a:xfrm flipV="1">
            <a:off x="7683204" y="3776538"/>
            <a:ext cx="0" cy="944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21383AB-FB20-4BD0-991E-6AB632C3933B}"/>
              </a:ext>
            </a:extLst>
          </p:cNvPr>
          <p:cNvCxnSpPr>
            <a:cxnSpLocks/>
          </p:cNvCxnSpPr>
          <p:nvPr/>
        </p:nvCxnSpPr>
        <p:spPr>
          <a:xfrm flipV="1">
            <a:off x="8041013" y="3074835"/>
            <a:ext cx="0" cy="16459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09CCB83-342F-42E3-9C19-1DE582BFF37F}"/>
              </a:ext>
            </a:extLst>
          </p:cNvPr>
          <p:cNvCxnSpPr>
            <a:cxnSpLocks/>
          </p:cNvCxnSpPr>
          <p:nvPr/>
        </p:nvCxnSpPr>
        <p:spPr>
          <a:xfrm flipV="1">
            <a:off x="8374967" y="4116456"/>
            <a:ext cx="0" cy="6043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F71E170-A774-483B-8274-89D841A8079F}"/>
              </a:ext>
            </a:extLst>
          </p:cNvPr>
          <p:cNvCxnSpPr>
            <a:cxnSpLocks/>
          </p:cNvCxnSpPr>
          <p:nvPr/>
        </p:nvCxnSpPr>
        <p:spPr>
          <a:xfrm flipV="1">
            <a:off x="8732777" y="3429000"/>
            <a:ext cx="0" cy="12917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00C6468-CCF9-4367-9492-8E3658C9C013}"/>
              </a:ext>
            </a:extLst>
          </p:cNvPr>
          <p:cNvCxnSpPr>
            <a:cxnSpLocks/>
          </p:cNvCxnSpPr>
          <p:nvPr/>
        </p:nvCxnSpPr>
        <p:spPr>
          <a:xfrm flipV="1">
            <a:off x="9082633" y="3776538"/>
            <a:ext cx="0" cy="9442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C647A00-D72C-4AD8-98EB-F10E84204E8F}"/>
              </a:ext>
            </a:extLst>
          </p:cNvPr>
          <p:cNvCxnSpPr>
            <a:cxnSpLocks/>
          </p:cNvCxnSpPr>
          <p:nvPr/>
        </p:nvCxnSpPr>
        <p:spPr>
          <a:xfrm flipV="1">
            <a:off x="9416588" y="4248646"/>
            <a:ext cx="0" cy="4721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8CDBF75-952D-4C83-9D7D-67FA742F3500}"/>
              </a:ext>
            </a:extLst>
          </p:cNvPr>
          <p:cNvSpPr txBox="1"/>
          <p:nvPr/>
        </p:nvSpPr>
        <p:spPr>
          <a:xfrm>
            <a:off x="6630836" y="5325562"/>
            <a:ext cx="530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2"/>
                </a:solidFill>
              </a:rPr>
              <a:t>Skorzystajcie z OPL „Dobrze podziel pracę – </a:t>
            </a:r>
            <a:r>
              <a:rPr lang="pl-PL" dirty="0" err="1">
                <a:solidFill>
                  <a:schemeClr val="accent2"/>
                </a:solidFill>
              </a:rPr>
              <a:t>Yamazumi</a:t>
            </a:r>
            <a:r>
              <a:rPr lang="pl-PL" dirty="0">
                <a:solidFill>
                  <a:schemeClr val="accent2"/>
                </a:solidFill>
              </a:rPr>
              <a:t>”                       </a:t>
            </a:r>
          </a:p>
          <a:p>
            <a:r>
              <a:rPr lang="pl-PL" dirty="0">
                <a:solidFill>
                  <a:schemeClr val="accent2"/>
                </a:solidFill>
              </a:rPr>
              <a:t>Ustalcie takt klienta na nową rundę!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2258A7A-61A3-4948-94F1-4A7DECF4A580}"/>
              </a:ext>
            </a:extLst>
          </p:cNvPr>
          <p:cNvCxnSpPr>
            <a:cxnSpLocks/>
          </p:cNvCxnSpPr>
          <p:nvPr/>
        </p:nvCxnSpPr>
        <p:spPr>
          <a:xfrm flipV="1">
            <a:off x="7287386" y="2924070"/>
            <a:ext cx="0" cy="1796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023F0603-3861-41A5-9F02-6261C9986497}"/>
              </a:ext>
            </a:extLst>
          </p:cNvPr>
          <p:cNvCxnSpPr/>
          <p:nvPr/>
        </p:nvCxnSpPr>
        <p:spPr>
          <a:xfrm>
            <a:off x="7287386" y="3429000"/>
            <a:ext cx="3759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4ACC76-0C8D-4D18-A0A9-C1A1A61FF332}"/>
              </a:ext>
            </a:extLst>
          </p:cNvPr>
          <p:cNvSpPr txBox="1"/>
          <p:nvPr/>
        </p:nvSpPr>
        <p:spPr>
          <a:xfrm>
            <a:off x="9925193" y="3074835"/>
            <a:ext cx="11792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C00000"/>
                </a:solidFill>
              </a:rPr>
              <a:t>TAKT KLIENTA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EFEA0F6-D6A6-423B-AA7A-227FD87640F0}"/>
              </a:ext>
            </a:extLst>
          </p:cNvPr>
          <p:cNvSpPr/>
          <p:nvPr/>
        </p:nvSpPr>
        <p:spPr>
          <a:xfrm>
            <a:off x="6767317" y="1879436"/>
            <a:ext cx="428735" cy="25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3B4B7BB4-9084-4AB1-B6DC-21501B52A189}"/>
              </a:ext>
            </a:extLst>
          </p:cNvPr>
          <p:cNvSpPr/>
          <p:nvPr/>
        </p:nvSpPr>
        <p:spPr>
          <a:xfrm>
            <a:off x="10751736" y="1879436"/>
            <a:ext cx="509237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9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27A332-D2AE-476B-8918-5745BAB8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58791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4: omówienie tablicy ciągłego doskonalenia cz. 1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221D6C-513F-448A-B5AA-B9D015C1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DED9CCA1-CB52-4EEF-866B-8259DE0E3CCD}"/>
              </a:ext>
            </a:extLst>
          </p:cNvPr>
          <p:cNvSpPr txBox="1"/>
          <p:nvPr/>
        </p:nvSpPr>
        <p:spPr>
          <a:xfrm>
            <a:off x="673240" y="1684547"/>
            <a:ext cx="6692202" cy="4285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Weryfikuje z zespołem, czy problemy umieszczone po poprzedniej rundzie w kolumnie „Do eliminacji przed rundą” zostały skutecznie usunięte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tak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przesuwa kartki do kolumny „Wyeliminowane! Działają!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nie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kartki pozostają jako zadania do eliminacji przed kolejną rundą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Weryfikuje z zespołem, czy problemy w z kolumny „Problemy” zniknęły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tak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przesuwa kartki pod tablicę „Problemy, które się same wyeliminowały”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nie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kartki pozostają jako zadania do eliminacji przed kolejną rundą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DF2706A-BF10-4CC1-94EA-72165F8C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28" y="1979376"/>
            <a:ext cx="3611922" cy="399030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90C42D-BF4F-4A5C-AA08-668D79F90BE6}"/>
              </a:ext>
            </a:extLst>
          </p:cNvPr>
          <p:cNvSpPr txBox="1"/>
          <p:nvPr/>
        </p:nvSpPr>
        <p:spPr>
          <a:xfrm>
            <a:off x="7699928" y="1603979"/>
            <a:ext cx="160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 RUNDZIE 2,3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BDD8D359-6BC3-4B1C-B866-F2BA27157496}"/>
              </a:ext>
            </a:extLst>
          </p:cNvPr>
          <p:cNvCxnSpPr/>
          <p:nvPr/>
        </p:nvCxnSpPr>
        <p:spPr>
          <a:xfrm>
            <a:off x="9696659" y="3878664"/>
            <a:ext cx="100483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8958125F-4456-404F-B9AA-7313C134D23F}"/>
              </a:ext>
            </a:extLst>
          </p:cNvPr>
          <p:cNvCxnSpPr>
            <a:cxnSpLocks/>
          </p:cNvCxnSpPr>
          <p:nvPr/>
        </p:nvCxnSpPr>
        <p:spPr>
          <a:xfrm>
            <a:off x="8298152" y="5285432"/>
            <a:ext cx="0" cy="9244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475F0-09EB-466F-AA04-F986AA5F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50093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5: raportowanie wyników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A2A47-7298-422B-9E0F-3A968AD3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hape 548">
            <a:extLst>
              <a:ext uri="{FF2B5EF4-FFF2-40B4-BE49-F238E27FC236}">
                <a16:creationId xmlns:a16="http://schemas.microsoft.com/office/drawing/2014/main" id="{1D2349F7-221A-484D-8048-B45C55FFF7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3699" y="2582426"/>
            <a:ext cx="5437535" cy="335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250" kern="12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44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/>
              <a:buChar char="•"/>
              <a:tabLst/>
              <a:defRPr/>
            </a:pP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Raportowanie rundy </a:t>
            </a:r>
            <a:r>
              <a:rPr kumimoji="0" lang="pl-PL" sz="225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przez lidera</a:t>
            </a: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</a:t>
            </a: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/>
              <a:buChar char="•"/>
              <a:tabLst/>
              <a:defRPr/>
            </a:pPr>
            <a:r>
              <a:rPr kumimoji="0" lang="pl-PL" sz="2100" b="0" i="0" u="sng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do formularza „Rejestracja wyników”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 panose="020B0604020202020204" pitchFamily="34" charset="0"/>
              <a:buNone/>
              <a:tabLst/>
              <a:defRPr/>
            </a:pPr>
            <a:endParaRPr kumimoji="0" lang="pl-PL" sz="225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/>
              <a:buChar char="•"/>
              <a:tabLst/>
              <a:defRPr/>
            </a:pP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W tym formularzu, </a:t>
            </a:r>
            <a:r>
              <a:rPr kumimoji="0" lang="pl-PL" sz="225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do końca trwania programu</a:t>
            </a: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, będziecie rejestrować wyniki, udzielać odpowiedzi i przesyłać pliki</a:t>
            </a:r>
            <a:endParaRPr kumimoji="0" lang="pl-PL" sz="21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6" name="Obraz 5">
            <a:hlinkClick r:id="rId2"/>
            <a:extLst>
              <a:ext uri="{FF2B5EF4-FFF2-40B4-BE49-F238E27FC236}">
                <a16:creationId xmlns:a16="http://schemas.microsoft.com/office/drawing/2014/main" id="{F1C51D9D-C9CE-4235-A548-7A6D62F5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80" y="1376794"/>
            <a:ext cx="3347048" cy="46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E0DFA-0C9E-4596-8301-293D2D24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34651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Czego się nauczyliśmy? </a:t>
            </a:r>
            <a:r>
              <a:rPr lang="pl-PL" sz="2200" dirty="0"/>
              <a:t>Podsumowanie etapu 1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96C76E-A948-493B-88AB-018031AD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7909A62-6343-43E1-B248-B59B8C72296A}"/>
              </a:ext>
            </a:extLst>
          </p:cNvPr>
          <p:cNvSpPr/>
          <p:nvPr/>
        </p:nvSpPr>
        <p:spPr>
          <a:xfrm>
            <a:off x="6727991" y="1789475"/>
            <a:ext cx="377506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ysClr val="windowText" lastClr="000000"/>
                </a:solidFill>
              </a:rPr>
              <a:t>CO POTRAFISZ? (umiejętności) </a:t>
            </a:r>
          </a:p>
          <a:p>
            <a:endParaRPr lang="pl-PL" dirty="0">
              <a:solidFill>
                <a:sysClr val="windowText" lastClr="000000"/>
              </a:solidFill>
            </a:endParaRPr>
          </a:p>
          <a:p>
            <a:r>
              <a:rPr lang="pl-PL" dirty="0">
                <a:solidFill>
                  <a:sysClr val="windowText" lastClr="000000"/>
                </a:solidFill>
              </a:rPr>
              <a:t>CZEGO SIĘ DOWIEDZIAŁEŚ? (wiedza)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</a:rPr>
              <a:t>nazwij techniki i narzędzia, które wykorzystaliście podczas organizacji i usprawniania Fabryki Rakiet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solidFill>
                <a:sysClr val="windowText" lastClr="000000"/>
              </a:solidFill>
            </a:endParaRPr>
          </a:p>
          <a:p>
            <a:r>
              <a:rPr lang="pl-PL" dirty="0">
                <a:solidFill>
                  <a:sysClr val="windowText" lastClr="000000"/>
                </a:solidFill>
              </a:rPr>
              <a:t>JAK ZMIENIŁ SIĘ WASZ ZESPOŁ?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</a:rPr>
              <a:t>co zmieniło się w pracy zespołu od momentu jego powołania do chwili obecnej?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</a:rPr>
              <a:t>jak wspólne wartości wpłynęły na Waszą pracę?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</a:rPr>
              <a:t>Jakie postawy i role zespołowe rozwinąłeś w toku gry symulacyjnej?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ysClr val="windowText" lastClr="000000"/>
                </a:solidFill>
              </a:rPr>
              <a:t>Przygotuj zdjęcia, które Twoim zdaniem warto umieścić w prezentacji.</a:t>
            </a:r>
          </a:p>
        </p:txBody>
      </p:sp>
      <p:pic>
        <p:nvPicPr>
          <p:cNvPr id="6" name="Picture 4" descr="Znalezione obrazy dla zapytania reflection">
            <a:extLst>
              <a:ext uri="{FF2B5EF4-FFF2-40B4-BE49-F238E27FC236}">
                <a16:creationId xmlns:a16="http://schemas.microsoft.com/office/drawing/2014/main" id="{7FC45A91-5E4A-4861-910E-9C47711D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42" y="2045295"/>
            <a:ext cx="4483727" cy="29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0622603-E927-43E1-B6A1-B70216F8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28" y="4902287"/>
            <a:ext cx="4078222" cy="11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LL_2019-2">
  <a:themeElements>
    <a:clrScheme name="Niestandardowy 1">
      <a:dk1>
        <a:sysClr val="windowText" lastClr="000000"/>
      </a:dk1>
      <a:lt1>
        <a:sysClr val="window" lastClr="FFFFFF"/>
      </a:lt1>
      <a:dk2>
        <a:srgbClr val="3F3F3F"/>
      </a:dk2>
      <a:lt2>
        <a:srgbClr val="E5DEDB"/>
      </a:lt2>
      <a:accent1>
        <a:srgbClr val="FFCA08"/>
      </a:accent1>
      <a:accent2>
        <a:srgbClr val="C00000"/>
      </a:accent2>
      <a:accent3>
        <a:srgbClr val="00B050"/>
      </a:accent3>
      <a:accent4>
        <a:srgbClr val="0F4C76"/>
      </a:accent4>
      <a:accent5>
        <a:srgbClr val="3F3F3F"/>
      </a:accent5>
      <a:accent6>
        <a:srgbClr val="FFFF00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L_2019-2" id="{34731D34-B84D-46C7-8C3F-2EF82AB6E68F}" vid="{3D759FFF-0DD1-4E1B-B8FD-82B42CF0B77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MLL_2019-2</Template>
  <TotalTime>2499</TotalTime>
  <Words>611</Words>
  <Application>Microsoft Office PowerPoint</Application>
  <PresentationFormat>Panoramiczny</PresentationFormat>
  <Paragraphs>109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Russo One</vt:lpstr>
      <vt:lpstr>Arial</vt:lpstr>
      <vt:lpstr>Sage</vt:lpstr>
      <vt:lpstr>Segoe Script</vt:lpstr>
      <vt:lpstr>Calibri</vt:lpstr>
      <vt:lpstr>Wingdings</vt:lpstr>
      <vt:lpstr>MLL_2019-2</vt:lpstr>
      <vt:lpstr>Lekcja 9 Runda 4.podsumowanie gry</vt:lpstr>
      <vt:lpstr>Nasze wartości</vt:lpstr>
      <vt:lpstr>Przygotowanie do uruchomienia rundy</vt:lpstr>
      <vt:lpstr>Po rundzie. Krok 1: gromadzenie wyników i sukcesów</vt:lpstr>
      <vt:lpstr>Po rundzie. krok 2: omówienie wyników gry</vt:lpstr>
      <vt:lpstr>Po rundzie. krok 3: omówienie yamazumi</vt:lpstr>
      <vt:lpstr>Po rundzie. krok 4: omówienie tablicy ciągłego doskonalenia cz. 1</vt:lpstr>
      <vt:lpstr>Po rundzie. krok 5: raportowanie wyników</vt:lpstr>
      <vt:lpstr>Czego się nauczyliśmy? Podsumowanie etapu 1</vt:lpstr>
      <vt:lpstr>Czego się nauczyliśMY? Podsumowanie etapu 1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Priv</dc:creator>
  <cp:lastModifiedBy>Joanna Priv</cp:lastModifiedBy>
  <cp:revision>55</cp:revision>
  <dcterms:created xsi:type="dcterms:W3CDTF">2019-07-05T16:01:49Z</dcterms:created>
  <dcterms:modified xsi:type="dcterms:W3CDTF">2019-08-11T16:38:54Z</dcterms:modified>
</cp:coreProperties>
</file>