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6" r:id="rId6"/>
    <p:sldId id="277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veat" panose="020B0604020202020204" charset="-18"/>
      <p:regular r:id="rId23"/>
      <p:bold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uhK3fbtAStaNVVQP5P2IHXtuP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7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3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96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d371c7cf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8d371c7c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5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ctrTitle"/>
          </p:nvPr>
        </p:nvSpPr>
        <p:spPr>
          <a:xfrm>
            <a:off x="3175199" y="1943842"/>
            <a:ext cx="85000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"/>
              <a:buNone/>
              <a:defRPr sz="6000" b="1" cap="small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small"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1292" y="301631"/>
            <a:ext cx="3429838" cy="7096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sty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-1" y="6492874"/>
            <a:ext cx="357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>
  <p:cSld name="Tylko tytu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-1" y="6492874"/>
            <a:ext cx="357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1280160" y="822730"/>
            <a:ext cx="9628632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veat"/>
              <a:buNone/>
              <a:defRPr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Wypunktowana lista">
  <p:cSld name="3_Wypunktowana lista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1065257" y="281354"/>
            <a:ext cx="10840995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"/>
              <a:buNone/>
              <a:defRPr sz="36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>
            <a:off x="1055077" y="1396721"/>
            <a:ext cx="10527322" cy="503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C00000"/>
              </a:buClr>
              <a:buSzPts val="2250"/>
              <a:buFont typeface="Calibri"/>
              <a:buChar char="•"/>
              <a:defRPr sz="2250"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•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2"/>
          </p:nvPr>
        </p:nvSpPr>
        <p:spPr>
          <a:xfrm>
            <a:off x="1065296" y="897018"/>
            <a:ext cx="1084095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▪"/>
              <a:defRPr sz="2400" cap="none">
                <a:solidFill>
                  <a:srgbClr val="C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/>
          <p:nvPr/>
        </p:nvSpPr>
        <p:spPr>
          <a:xfrm>
            <a:off x="13367" y="0"/>
            <a:ext cx="522867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453200" y="4896000"/>
            <a:ext cx="345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1453200" y="1440000"/>
            <a:ext cx="3456000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punktowana lista">
  <p:cSld name="Wypunktowana list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/>
          <p:nvPr/>
        </p:nvSpPr>
        <p:spPr>
          <a:xfrm>
            <a:off x="13367" y="0"/>
            <a:ext cx="522867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>
            <a:off x="1046285" y="265814"/>
            <a:ext cx="1085996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"/>
              <a:buNone/>
              <a:defRPr sz="3600" cap="small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>
            <a:off x="1046285" y="881478"/>
            <a:ext cx="1085996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  <a:defRPr sz="2400" cap="none">
                <a:solidFill>
                  <a:srgbClr val="C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84" name="Google Shape;8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453200" y="4896000"/>
            <a:ext cx="345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1453200" y="1440000"/>
            <a:ext cx="3456000" cy="5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Wypunktowana lista">
  <p:cSld name="4_Wypunktowana list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13367" y="0"/>
            <a:ext cx="522867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1453200" y="4896000"/>
            <a:ext cx="3456000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1453200" y="1440000"/>
            <a:ext cx="34560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9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  <a:defRPr b="1" cap="small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817705" y="1409887"/>
            <a:ext cx="11048474" cy="510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8" name="Google Shape;28;p26"/>
          <p:cNvSpPr/>
          <p:nvPr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  <a:defRPr b="1" cap="small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2" name="Google Shape;32;p27"/>
          <p:cNvSpPr/>
          <p:nvPr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 2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8"/>
          <p:cNvSpPr/>
          <p:nvPr/>
        </p:nvSpPr>
        <p:spPr>
          <a:xfrm>
            <a:off x="3502152" y="0"/>
            <a:ext cx="7315200" cy="434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3838015" y="884255"/>
            <a:ext cx="6597464" cy="343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veat"/>
              <a:buNone/>
              <a:defRPr sz="5000" b="1" cap="small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small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9" name="Google Shape;3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9449" y="256574"/>
            <a:ext cx="2726417" cy="56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ytuł i zawartość">
  <p:cSld name="5_Tytuł i zawartość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2" name="Google Shape;42;p29"/>
          <p:cNvSpPr/>
          <p:nvPr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683288" y="733530"/>
            <a:ext cx="3305908" cy="4823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tuł i zawartość">
  <p:cSld name="2_Tytuł i zawartość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  <a:defRPr b="1" cap="small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7" name="Google Shape;47;p30"/>
          <p:cNvSpPr/>
          <p:nvPr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28140" y="2493902"/>
            <a:ext cx="5119206" cy="3541368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" name="Google Shape;49;p30" descr="Znalezione obrazy dla zapytania EMOJI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074" y="3429000"/>
            <a:ext cx="7333254" cy="160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ZIĘKUJĘ">
  <p:cSld name="DZIĘKUJĘ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963084" y="3346389"/>
            <a:ext cx="10363200" cy="13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600"/>
              <a:buFont typeface="Caveat"/>
              <a:buNone/>
              <a:defRPr sz="6600" b="1" cap="small">
                <a:solidFill>
                  <a:srgbClr val="FFC000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4822" y="5632114"/>
            <a:ext cx="2523928" cy="52219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1"/>
          <p:cNvSpPr txBox="1"/>
          <p:nvPr/>
        </p:nvSpPr>
        <p:spPr>
          <a:xfrm>
            <a:off x="2172236" y="4818230"/>
            <a:ext cx="9666514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FUNDACJA LEAN EDUCATION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​80-279 Gdańsk, ul.Kolberga 13, www.leaneducation.pl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REGON: 380598129 I NIP: 5842773811 I KRS: 0000737272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ytuł i zawartość">
  <p:cSld name="3_Tytuł i zawartość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0870871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  <a:defRPr b="1" cap="small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57" name="Google Shape;57;p32"/>
          <p:cNvSpPr/>
          <p:nvPr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817705" y="1418458"/>
            <a:ext cx="5226954" cy="50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6457291" y="1418458"/>
            <a:ext cx="5231285" cy="50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ytuł i zawartość">
  <p:cSld name="4_Tytuł i zawartość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0870871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  <a:defRPr b="1" cap="small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3" name="Google Shape;63;p33"/>
          <p:cNvSpPr/>
          <p:nvPr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17705" y="2002958"/>
            <a:ext cx="5226954" cy="448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457291" y="2002958"/>
            <a:ext cx="5231285" cy="448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817704" y="1172263"/>
            <a:ext cx="5226953" cy="83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C000"/>
              </a:buClr>
              <a:buSzPts val="2400"/>
              <a:buNone/>
              <a:defRPr sz="2400" b="1" cap="none">
                <a:solidFill>
                  <a:srgbClr val="FFC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6457290" y="1172263"/>
            <a:ext cx="5226953" cy="83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C000"/>
              </a:buClr>
              <a:buSzPts val="2400"/>
              <a:buNone/>
              <a:defRPr sz="2400" b="1" cap="none">
                <a:solidFill>
                  <a:srgbClr val="FFC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5400000">
            <a:off x="-3255621" y="3245026"/>
            <a:ext cx="6868594" cy="357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veat"/>
              <a:buNone/>
              <a:defRPr sz="3000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1280160" y="2160397"/>
            <a:ext cx="9628632" cy="435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-1" y="6492874"/>
            <a:ext cx="357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4" name="Google Shape;14;p2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-5400000">
            <a:off x="-572814" y="679639"/>
            <a:ext cx="1502979" cy="310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4"/>
          <p:cNvCxnSpPr/>
          <p:nvPr/>
        </p:nvCxnSpPr>
        <p:spPr>
          <a:xfrm rot="10800000" flipH="1">
            <a:off x="817705" y="872624"/>
            <a:ext cx="1914985" cy="1"/>
          </a:xfrm>
          <a:prstGeom prst="straightConnector1">
            <a:avLst/>
          </a:prstGeom>
          <a:noFill/>
          <a:ln w="476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24"/>
          <p:cNvCxnSpPr/>
          <p:nvPr/>
        </p:nvCxnSpPr>
        <p:spPr>
          <a:xfrm rot="10800000" flipH="1">
            <a:off x="817705" y="981298"/>
            <a:ext cx="1231812" cy="1"/>
          </a:xfrm>
          <a:prstGeom prst="straightConnector1">
            <a:avLst/>
          </a:prstGeom>
          <a:noFill/>
          <a:ln w="476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c4yA9xwnCg?feature=oembed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s://www.youtube.com/watch?v=Nc4yA9xwnCg&amp;list=PL0pqiMybB3eDPPpmugdfazBDwcdKgyAgy&amp;index=12&amp;t=36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1qbu68eewFc?feature=oembed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s://www.youtube.com/watch?v=1qbu68eewFc&amp;list=PL0pqiMybB3eDLXKhKW7X48mo_LTdJjye6&amp;index=8&amp;t=0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g"/><Relationship Id="rId18" Type="http://schemas.openxmlformats.org/officeDocument/2006/relationships/image" Target="../media/image64.jpg"/><Relationship Id="rId26" Type="http://schemas.openxmlformats.org/officeDocument/2006/relationships/image" Target="../media/image72.jpg"/><Relationship Id="rId3" Type="http://schemas.openxmlformats.org/officeDocument/2006/relationships/image" Target="../media/image35.png"/><Relationship Id="rId21" Type="http://schemas.openxmlformats.org/officeDocument/2006/relationships/image" Target="../media/image67.jpg"/><Relationship Id="rId7" Type="http://schemas.openxmlformats.org/officeDocument/2006/relationships/hyperlink" Target="https://www.youtube.com/channel/UCUquMgUlksmZWG76ucvHMgA/videos" TargetMode="External"/><Relationship Id="rId12" Type="http://schemas.openxmlformats.org/officeDocument/2006/relationships/image" Target="../media/image58.jpg"/><Relationship Id="rId17" Type="http://schemas.openxmlformats.org/officeDocument/2006/relationships/image" Target="../media/image63.jpg"/><Relationship Id="rId25" Type="http://schemas.openxmlformats.org/officeDocument/2006/relationships/image" Target="../media/image71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2.jpg"/><Relationship Id="rId20" Type="http://schemas.openxmlformats.org/officeDocument/2006/relationships/image" Target="../media/image6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7.jpg"/><Relationship Id="rId24" Type="http://schemas.openxmlformats.org/officeDocument/2006/relationships/image" Target="../media/image70.jpg"/><Relationship Id="rId5" Type="http://schemas.openxmlformats.org/officeDocument/2006/relationships/hyperlink" Target="https://www.facebook.com/leaneducation" TargetMode="External"/><Relationship Id="rId15" Type="http://schemas.openxmlformats.org/officeDocument/2006/relationships/image" Target="../media/image61.jpg"/><Relationship Id="rId23" Type="http://schemas.openxmlformats.org/officeDocument/2006/relationships/image" Target="../media/image69.jpg"/><Relationship Id="rId28" Type="http://schemas.openxmlformats.org/officeDocument/2006/relationships/image" Target="../media/image74.jpg"/><Relationship Id="rId10" Type="http://schemas.openxmlformats.org/officeDocument/2006/relationships/image" Target="../media/image56.jpg"/><Relationship Id="rId19" Type="http://schemas.openxmlformats.org/officeDocument/2006/relationships/image" Target="../media/image65.jpg"/><Relationship Id="rId4" Type="http://schemas.openxmlformats.org/officeDocument/2006/relationships/hyperlink" Target="https://www.leaneducation.pl/" TargetMode="External"/><Relationship Id="rId9" Type="http://schemas.openxmlformats.org/officeDocument/2006/relationships/image" Target="../media/image55.png"/><Relationship Id="rId14" Type="http://schemas.openxmlformats.org/officeDocument/2006/relationships/image" Target="../media/image60.jpg"/><Relationship Id="rId22" Type="http://schemas.openxmlformats.org/officeDocument/2006/relationships/image" Target="../media/image68.png"/><Relationship Id="rId27" Type="http://schemas.openxmlformats.org/officeDocument/2006/relationships/image" Target="../media/image7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3" Type="http://schemas.openxmlformats.org/officeDocument/2006/relationships/image" Target="../media/image13.jpg"/><Relationship Id="rId21" Type="http://schemas.openxmlformats.org/officeDocument/2006/relationships/image" Target="../media/image31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5" Type="http://schemas.openxmlformats.org/officeDocument/2006/relationships/image" Target="../media/image25.pn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eaneducation.pl/" TargetMode="Externa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199" y="1997973"/>
            <a:ext cx="8568906" cy="19994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F894E748-2243-5A02-F4F9-DF63BA4D9F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/>
              <a:t>ETAP 3 – ROZWÓJ UMIEJĘTNOŚCI</a:t>
            </a:r>
            <a:endParaRPr/>
          </a:p>
        </p:txBody>
      </p:sp>
      <p:sp>
        <p:nvSpPr>
          <p:cNvPr id="255" name="Google Shape;255;p12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1105088" y="1757301"/>
            <a:ext cx="4070350" cy="388778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KWIECIEŃ – CZERWIEC</a:t>
            </a:r>
            <a:endParaRPr lang="pl-PL"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ROZWÓJ UMIEJĘTNOŚCI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Uczniowie pracują z nauczycielem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pod kierunkiem opiekuna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 strony przedsiębiorstwa.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Realizacja zadania projektowego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podczas kilku wizyt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wybranym przedsiębiorstwie</a:t>
            </a:r>
            <a:r>
              <a:rPr lang="pl-PL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57" name="Google Shape;257;p12"/>
          <p:cNvSpPr/>
          <p:nvPr/>
        </p:nvSpPr>
        <p:spPr>
          <a:xfrm>
            <a:off x="1138426" y="2771713"/>
            <a:ext cx="3978275" cy="5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pl-PL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Wykorzystanie zdobytej wiedzy w realiach przedsiębiorstwa</a:t>
            </a:r>
            <a:endParaRPr sz="16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5872" y="1800163"/>
            <a:ext cx="5924550" cy="38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2" descr="Podobny obraz"/>
          <p:cNvPicPr preferRelativeResize="0"/>
          <p:nvPr/>
        </p:nvPicPr>
        <p:blipFill rotWithShape="1">
          <a:blip r:embed="rId4">
            <a:alphaModFix/>
            <a:biLevel thresh="25000"/>
          </a:blip>
          <a:srcRect/>
          <a:stretch/>
        </p:blipFill>
        <p:spPr>
          <a:xfrm>
            <a:off x="1485356" y="4647037"/>
            <a:ext cx="288925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2" descr="Podobny obraz"/>
          <p:cNvPicPr preferRelativeResize="0"/>
          <p:nvPr/>
        </p:nvPicPr>
        <p:blipFill rotWithShape="1">
          <a:blip r:embed="rId5">
            <a:alphaModFix/>
            <a:biLevel thresh="25000"/>
          </a:blip>
          <a:srcRect/>
          <a:stretch/>
        </p:blipFill>
        <p:spPr>
          <a:xfrm>
            <a:off x="1482181" y="3783502"/>
            <a:ext cx="292100" cy="3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/>
              <a:t>ETAP 3 – PROBLEM DO ROZWIĄZANIA</a:t>
            </a:r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  <p:sp>
        <p:nvSpPr>
          <p:cNvPr id="268" name="Google Shape;268;p13"/>
          <p:cNvSpPr/>
          <p:nvPr/>
        </p:nvSpPr>
        <p:spPr>
          <a:xfrm>
            <a:off x="1949559" y="6225532"/>
            <a:ext cx="78779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https://www.youtube.com/watch?v=Nc4yA9xwnCg&amp;list=PL0pqiMybB3eDPPpmugdfazBDwcdKgyAgy&amp;index=12&amp;t=36s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Multimedia online 1" title="Problem do rozwiązania  - uczniowie z Włocławka w firmie (etap 3)">
            <a:hlinkClick r:id="" action="ppaction://media"/>
            <a:extLst>
              <a:ext uri="{FF2B5EF4-FFF2-40B4-BE49-F238E27FC236}">
                <a16:creationId xmlns:a16="http://schemas.microsoft.com/office/drawing/2014/main" id="{91745848-026E-3906-3B1F-997B5072EC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39551" y="1192496"/>
            <a:ext cx="8870302" cy="501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/>
              <a:t>KORZYŚCI DLA UCZNIÓW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5543368" y="1901031"/>
            <a:ext cx="5159466" cy="30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Umiejętność pracy w grupie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Kreatywne rozwiązywanie problemów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Rozwijanie talentów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Umiejętność poszukiwania źródeł wiedzy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Zdolność samoorganizacji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Gotowość do rozwiązywania problemów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Wytrwałość w dążeniu do celu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Nabywanie umiejętności liderskich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Umiejętność zarządzania projektami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Dużo frajdy i zabawy!</a:t>
            </a:r>
            <a:endParaRPr/>
          </a:p>
        </p:txBody>
      </p:sp>
      <p:pic>
        <p:nvPicPr>
          <p:cNvPr id="275" name="Google Shape;2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4277" y="1901031"/>
            <a:ext cx="3918178" cy="3756320"/>
          </a:xfrm>
          <a:prstGeom prst="ellipse">
            <a:avLst/>
          </a:prstGeom>
          <a:noFill/>
          <a:ln w="63500" cap="rnd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</a:pPr>
            <a:r>
              <a:rPr lang="pl-PL" sz="3200"/>
              <a:t>DUŻO FRAJDY I ZABAWY!</a:t>
            </a:r>
            <a:endParaRPr/>
          </a:p>
        </p:txBody>
      </p:sp>
      <p:sp>
        <p:nvSpPr>
          <p:cNvPr id="282" name="Google Shape;282;p15"/>
          <p:cNvSpPr/>
          <p:nvPr/>
        </p:nvSpPr>
        <p:spPr>
          <a:xfrm>
            <a:off x="1446701" y="6128607"/>
            <a:ext cx="82641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https://www.youtube.com/watch?v=1qbu68eewFc&amp;list=PL0pqiMybB3eDLXKhKW7X48mo_LTdJjye6&amp;index=8&amp;t=0s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Multimedia online 1" title="Młody Lean Lider 2017/2018 | Półfinały | grupa Power">
            <a:hlinkClick r:id="" action="ppaction://media"/>
            <a:extLst>
              <a:ext uri="{FF2B5EF4-FFF2-40B4-BE49-F238E27FC236}">
                <a16:creationId xmlns:a16="http://schemas.microsoft.com/office/drawing/2014/main" id="{4508C475-3237-4594-717A-E594499BB2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93519" y="1248697"/>
            <a:ext cx="8637010" cy="4879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/>
              <a:t>KORZYŚCI DLA NAUCZYCIELI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5773783" y="2495959"/>
            <a:ext cx="5046663" cy="305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Umiejętność zarządzania projektami</a:t>
            </a:r>
            <a:endParaRPr dirty="0"/>
          </a:p>
          <a:p>
            <a:pPr marL="285750" marR="0" lvl="0" indent="-285750" algn="just" rtl="0">
              <a:spcBef>
                <a:spcPts val="15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Bezpłatne szkolenia</a:t>
            </a:r>
            <a:endParaRPr dirty="0"/>
          </a:p>
          <a:p>
            <a:pPr marL="285750" marR="0" lvl="0" indent="-285750" algn="just" rtl="0">
              <a:spcBef>
                <a:spcPts val="15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Kreatywne rozwiązywanie problemów</a:t>
            </a:r>
            <a:endParaRPr dirty="0"/>
          </a:p>
          <a:p>
            <a:pPr marL="285750" marR="0" lvl="0" indent="-285750" algn="just" rtl="0">
              <a:spcBef>
                <a:spcPts val="15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Narzędzia do rozwijania relacji z uczniami</a:t>
            </a:r>
            <a:endParaRPr dirty="0"/>
          </a:p>
          <a:p>
            <a:pPr marL="285750" marR="0" lvl="0" indent="-285750" algn="just" rtl="0">
              <a:spcBef>
                <a:spcPts val="15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Dużo frajdy i zabawy!</a:t>
            </a:r>
            <a:endParaRPr dirty="0"/>
          </a:p>
        </p:txBody>
      </p:sp>
      <p:pic>
        <p:nvPicPr>
          <p:cNvPr id="1026" name="Picture 2" descr="Teacher Shortages: What Makes Some Teachers More in Demand?">
            <a:extLst>
              <a:ext uri="{FF2B5EF4-FFF2-40B4-BE49-F238E27FC236}">
                <a16:creationId xmlns:a16="http://schemas.microsoft.com/office/drawing/2014/main" id="{AB78AA4F-549A-48C4-8CAE-9D3F26D2B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r="11524"/>
          <a:stretch/>
        </p:blipFill>
        <p:spPr bwMode="auto">
          <a:xfrm>
            <a:off x="2011649" y="2043092"/>
            <a:ext cx="3269478" cy="31778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 dirty="0"/>
              <a:t>Rola nauczyciela w programie</a:t>
            </a:r>
            <a:endParaRPr dirty="0"/>
          </a:p>
        </p:txBody>
      </p:sp>
      <p:sp>
        <p:nvSpPr>
          <p:cNvPr id="302" name="Google Shape;302;p18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4294967295"/>
          </p:nvPr>
        </p:nvSpPr>
        <p:spPr>
          <a:xfrm>
            <a:off x="1097280" y="1409833"/>
            <a:ext cx="546735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00"/>
              <a:buChar char="▪"/>
            </a:pPr>
            <a:r>
              <a:rPr lang="pl-PL" dirty="0">
                <a:solidFill>
                  <a:srgbClr val="FFC000"/>
                </a:solidFill>
              </a:rPr>
              <a:t>W grze etapu 1: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pl-PL" dirty="0"/>
              <a:t>Rzetelny kontroler jakości tj. zgodności wyrobu z wymaganiami klienta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pl-PL" dirty="0"/>
              <a:t>Kontroluje czas na każdy z elementów gry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C000"/>
              </a:buClr>
              <a:buSzPts val="2200"/>
              <a:buChar char="▪"/>
            </a:pPr>
            <a:r>
              <a:rPr lang="pl-PL" dirty="0">
                <a:solidFill>
                  <a:srgbClr val="FFC000"/>
                </a:solidFill>
              </a:rPr>
              <a:t>W turnieju i podczas lekcji: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pl-PL" dirty="0"/>
              <a:t>Organizuje miejsce i czas zajęć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pl-PL" dirty="0"/>
              <a:t>Przedstawia zadania wg wskazówek organizatorów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pl-PL" dirty="0"/>
              <a:t>Motywuje młodzież do działania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pl-PL" dirty="0"/>
              <a:t>Nadzoruje zgodność przebiegu realizacji zadań z przekazanymi wytycznymi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pl-PL" dirty="0"/>
              <a:t>Wspiera lidera w monitoringu terminowości pracy grupy</a:t>
            </a:r>
            <a:endParaRPr dirty="0"/>
          </a:p>
        </p:txBody>
      </p:sp>
      <p:sp>
        <p:nvSpPr>
          <p:cNvPr id="304" name="Google Shape;304;p18"/>
          <p:cNvSpPr txBox="1"/>
          <p:nvPr/>
        </p:nvSpPr>
        <p:spPr>
          <a:xfrm>
            <a:off x="2424772" y="5716504"/>
            <a:ext cx="546735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250"/>
              <a:buFont typeface="Arial"/>
              <a:buNone/>
            </a:pPr>
            <a:r>
              <a:rPr lang="pl-PL" sz="225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za resztę odpowiadają uczniowie…</a:t>
            </a:r>
            <a:endParaRPr dirty="0"/>
          </a:p>
        </p:txBody>
      </p:sp>
      <p:pic>
        <p:nvPicPr>
          <p:cNvPr id="2" name="Picture 2" descr="Teacher Shortages: What Makes Some Teachers More in Demand?">
            <a:extLst>
              <a:ext uri="{FF2B5EF4-FFF2-40B4-BE49-F238E27FC236}">
                <a16:creationId xmlns:a16="http://schemas.microsoft.com/office/drawing/2014/main" id="{8FD54780-19DE-204F-EAC2-DD5CD1BFC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r="11524"/>
          <a:stretch/>
        </p:blipFill>
        <p:spPr bwMode="auto">
          <a:xfrm>
            <a:off x="7825242" y="2083865"/>
            <a:ext cx="3269478" cy="31778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3"/>
          <p:cNvGrpSpPr/>
          <p:nvPr/>
        </p:nvGrpSpPr>
        <p:grpSpPr>
          <a:xfrm>
            <a:off x="587791" y="6225433"/>
            <a:ext cx="2089103" cy="369332"/>
            <a:chOff x="10194605" y="5110300"/>
            <a:chExt cx="2089103" cy="369332"/>
          </a:xfrm>
        </p:grpSpPr>
        <p:pic>
          <p:nvPicPr>
            <p:cNvPr id="384" name="Google Shape;384;p23" descr="Znalezione obrazy dla zapytania internet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94605" y="5118722"/>
              <a:ext cx="360906" cy="360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23">
              <a:hlinkClick r:id="rId4"/>
            </p:cNvPr>
            <p:cNvSpPr/>
            <p:nvPr/>
          </p:nvSpPr>
          <p:spPr>
            <a:xfrm>
              <a:off x="10528932" y="5110300"/>
              <a:ext cx="1754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leaneducation.pl</a:t>
              </a:r>
              <a:endParaRPr/>
            </a:p>
          </p:txBody>
        </p:sp>
      </p:grpSp>
      <p:grpSp>
        <p:nvGrpSpPr>
          <p:cNvPr id="386" name="Google Shape;386;p23"/>
          <p:cNvGrpSpPr/>
          <p:nvPr/>
        </p:nvGrpSpPr>
        <p:grpSpPr>
          <a:xfrm>
            <a:off x="3322755" y="6222082"/>
            <a:ext cx="1867908" cy="369332"/>
            <a:chOff x="10221644" y="5504545"/>
            <a:chExt cx="1867908" cy="369332"/>
          </a:xfrm>
        </p:grpSpPr>
        <p:pic>
          <p:nvPicPr>
            <p:cNvPr id="387" name="Google Shape;387;p23" descr="Znalezione obrazy dla zapytania facebook icon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21644" y="5549631"/>
              <a:ext cx="306828" cy="306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23"/>
            <p:cNvSpPr/>
            <p:nvPr/>
          </p:nvSpPr>
          <p:spPr>
            <a:xfrm>
              <a:off x="10528932" y="5504545"/>
              <a:ext cx="15606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LeanEducation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Google Shape;389;p23" descr="Znalezione obrazy dla zapytania youtube icon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2676894" y="6184761"/>
            <a:ext cx="637361" cy="47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50370" y="5668303"/>
            <a:ext cx="3841630" cy="11724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23"/>
          <p:cNvGrpSpPr/>
          <p:nvPr/>
        </p:nvGrpSpPr>
        <p:grpSpPr>
          <a:xfrm>
            <a:off x="365760" y="656182"/>
            <a:ext cx="11826240" cy="5064657"/>
            <a:chOff x="-3428690" y="-101492"/>
            <a:chExt cx="14809238" cy="6824416"/>
          </a:xfrm>
        </p:grpSpPr>
        <p:pic>
          <p:nvPicPr>
            <p:cNvPr id="392" name="Google Shape;392;p2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5400000">
              <a:off x="887157" y="4611443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2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5400000">
              <a:off x="2389879" y="4712489"/>
              <a:ext cx="2407920" cy="1594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2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5400000">
              <a:off x="4072879" y="4613187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23" descr="Obraz zawierający lodówka&#10;&#10;Opis wygenerowany automatycznie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5400000">
              <a:off x="7588919" y="4613187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2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5400000">
              <a:off x="5834685" y="4615994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2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5400000">
              <a:off x="9273618" y="4613187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2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5400000">
              <a:off x="9359610" y="2409524"/>
              <a:ext cx="2214285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23" descr="Obraz zawierający lodówka&#10;&#10;Opis wygenerowany automatycznie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5400000">
              <a:off x="7837177" y="2477939"/>
              <a:ext cx="2219082" cy="166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23" descr="Obraz zawierający tekst&#10;&#10;Opis wygenerowany automatycznie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5400000">
              <a:off x="4416783" y="2340400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2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rot="5400000">
              <a:off x="2667618" y="2501544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2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 rot="5400000">
              <a:off x="9253842" y="199498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23" descr="Obraz zawierający tekst&#10;&#10;Opis wygenerowany automatycznie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 rot="5400000">
              <a:off x="4311009" y="204049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23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 rot="5400000">
              <a:off x="2604421" y="208601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23" descr="Obraz zawierający tekst, żywność&#10;&#10;Opis wygenerowany automatycznie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 rot="5400000">
              <a:off x="6100814" y="2285011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23" descr="Obraz zawierający tekst&#10;&#10;Opis wygenerowany automatycznie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 rot="5400000">
              <a:off x="923155" y="2367373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23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 rot="5400000">
              <a:off x="7631676" y="217012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23" descr="Obraz zawierający lodówka&#10;&#10;Opis wygenerowany automatycznie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 rot="5400000">
              <a:off x="901642" y="204049"/>
              <a:ext cx="2407920" cy="1805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2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 rot="5400000">
              <a:off x="5971342" y="204049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23" descr="Obraz zawierający osoba, stojące, budynek, kobieta&#10;&#10;Opis wygenerowany automatycznie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-3428690" y="-101492"/>
              <a:ext cx="4736964" cy="68244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23"/>
          <p:cNvSpPr txBox="1">
            <a:spLocks noGrp="1"/>
          </p:cNvSpPr>
          <p:nvPr>
            <p:ph type="title"/>
          </p:nvPr>
        </p:nvSpPr>
        <p:spPr>
          <a:xfrm>
            <a:off x="357115" y="3619088"/>
            <a:ext cx="3991276" cy="8258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veat"/>
              <a:buNone/>
            </a:pPr>
            <a:r>
              <a:rPr lang="pl-PL" sz="4000">
                <a:solidFill>
                  <a:srgbClr val="FFC000"/>
                </a:solidFill>
              </a:rPr>
              <a:t>Czekamy Na Was!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 dirty="0"/>
              <a:t>o Fundacji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6450" y="1431050"/>
            <a:ext cx="4330500" cy="4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Char char="▪"/>
            </a:pPr>
            <a:r>
              <a:rPr lang="pl-PL" sz="2000" dirty="0"/>
              <a:t>Jesteśmy grupą pasjonatów, doświadczonych zawodowo </a:t>
            </a:r>
            <a:r>
              <a:rPr lang="pl-PL" sz="2000" dirty="0" err="1"/>
              <a:t>leanowców</a:t>
            </a:r>
            <a:r>
              <a:rPr lang="pl-PL" sz="2000" dirty="0"/>
              <a:t> z całej Polski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2000"/>
              <a:buChar char="▪"/>
            </a:pPr>
            <a:r>
              <a:rPr lang="pl-PL" sz="2000" dirty="0"/>
              <a:t>Tworzymy </a:t>
            </a:r>
            <a:r>
              <a:rPr lang="pl-PL" sz="2000" b="1" dirty="0"/>
              <a:t>oparty na wolontariacie </a:t>
            </a:r>
            <a:r>
              <a:rPr lang="pl-PL" sz="2000" dirty="0"/>
              <a:t>ogólnopolski</a:t>
            </a:r>
            <a:r>
              <a:rPr lang="pl-PL" sz="2000" b="1" dirty="0"/>
              <a:t> </a:t>
            </a:r>
            <a:r>
              <a:rPr lang="pl-PL" sz="2000" dirty="0"/>
              <a:t>program edukacyjny bazujący na </a:t>
            </a:r>
            <a:r>
              <a:rPr lang="pl-PL" sz="2000" b="1" dirty="0">
                <a:solidFill>
                  <a:schemeClr val="accent1"/>
                </a:solidFill>
              </a:rPr>
              <a:t>„lean </a:t>
            </a:r>
            <a:r>
              <a:rPr lang="pl-PL" sz="2000" b="1" dirty="0" err="1">
                <a:solidFill>
                  <a:schemeClr val="accent1"/>
                </a:solidFill>
              </a:rPr>
              <a:t>thinking</a:t>
            </a:r>
            <a:r>
              <a:rPr lang="pl-PL" sz="2000" b="1" dirty="0">
                <a:solidFill>
                  <a:schemeClr val="accent1"/>
                </a:solidFill>
              </a:rPr>
              <a:t>”</a:t>
            </a:r>
            <a:r>
              <a:rPr lang="pl-PL" sz="2000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2000"/>
              <a:buChar char="▪"/>
            </a:pPr>
            <a:r>
              <a:rPr lang="pl-PL" sz="2000" dirty="0"/>
              <a:t>Do naszego programu zapraszamy uczniów  i studentów oraz wszystkich, którzy biorą udział w kształtowaniu przyszłych uczestników rynku pracy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  <p:grpSp>
        <p:nvGrpSpPr>
          <p:cNvPr id="99" name="Google Shape;99;p2"/>
          <p:cNvGrpSpPr/>
          <p:nvPr/>
        </p:nvGrpSpPr>
        <p:grpSpPr>
          <a:xfrm>
            <a:off x="4797083" y="1836566"/>
            <a:ext cx="7394917" cy="3482872"/>
            <a:chOff x="-3109216" y="-101492"/>
            <a:chExt cx="14489764" cy="6824416"/>
          </a:xfrm>
        </p:grpSpPr>
        <p:pic>
          <p:nvPicPr>
            <p:cNvPr id="100" name="Google Shape;100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>
              <a:off x="887157" y="4611443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2389879" y="4712489"/>
              <a:ext cx="2407920" cy="15947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>
              <a:off x="4072879" y="4613187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" descr="Obraz zawierający lodówka&#10;&#10;Opis wygenerowany automatyczni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00000">
              <a:off x="7588919" y="4613187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>
              <a:off x="5834685" y="4615994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5400000">
              <a:off x="9273618" y="4613187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5400000">
              <a:off x="9359610" y="2409524"/>
              <a:ext cx="2214285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" descr="Obraz zawierający lodówka&#10;&#10;Opis wygenerowany automatyczni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5400000">
              <a:off x="7837177" y="2477939"/>
              <a:ext cx="2219082" cy="166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" descr="Obraz zawierający tekst&#10;&#10;Opis wygenerowany automatycznie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5400000">
              <a:off x="4416783" y="2340400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5400000">
              <a:off x="2667618" y="2501544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5400000">
              <a:off x="9253842" y="199498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" descr="Obraz zawierający tekst&#10;&#10;Opis wygenerowany automatyczni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5400000">
              <a:off x="4311009" y="204049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5400000">
              <a:off x="2604421" y="208601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" descr="Obraz zawierający tekst, żywność&#10;&#10;Opis wygenerowany automatycznie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 rot="5400000">
              <a:off x="6100814" y="2285011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" descr="Obraz zawierający tekst&#10;&#10;Opis wygenerowany automatycznie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rot="5400000">
              <a:off x="923155" y="2367373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 rot="5400000">
              <a:off x="7631676" y="217012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" descr="Obraz zawierający lodówka&#10;&#10;Opis wygenerowany automatycznie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rot="5400000">
              <a:off x="901642" y="204049"/>
              <a:ext cx="2407920" cy="1805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 rot="5400000">
              <a:off x="5971342" y="204049"/>
              <a:ext cx="240792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2" descr="Obraz zawierający osoba, stojące, budynek, kobieta&#10;&#10;Opis wygenerowany automatycznie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3109216" y="-101492"/>
              <a:ext cx="4417490" cy="68244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542611" y="894303"/>
            <a:ext cx="11445073" cy="54462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/>
          <p:nvPr/>
        </p:nvCxnSpPr>
        <p:spPr>
          <a:xfrm>
            <a:off x="773683" y="5786909"/>
            <a:ext cx="10934403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3"/>
          <p:cNvSpPr txBox="1"/>
          <p:nvPr/>
        </p:nvSpPr>
        <p:spPr>
          <a:xfrm>
            <a:off x="802096" y="3519185"/>
            <a:ext cx="19066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Nasza</a:t>
            </a:r>
            <a:r>
              <a:rPr lang="pl-PL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b="1" i="0" u="none" strike="noStrike" cap="non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wizja</a:t>
            </a:r>
            <a:endParaRPr sz="2400">
              <a:solidFill>
                <a:srgbClr val="6262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802096" y="3980850"/>
            <a:ext cx="44022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Połączone środowiska praktyków biznesu, szkół i uczelni współtworzą programy nauczania, które są wykorzystywane w szkołach podstawowych, zawodowych, technikach, liceach oraz uczelniach wyższych</a:t>
            </a:r>
            <a:endParaRPr/>
          </a:p>
        </p:txBody>
      </p:sp>
      <p:cxnSp>
        <p:nvCxnSpPr>
          <p:cNvPr id="127" name="Google Shape;127;p3"/>
          <p:cNvCxnSpPr/>
          <p:nvPr/>
        </p:nvCxnSpPr>
        <p:spPr>
          <a:xfrm>
            <a:off x="5798776" y="1501216"/>
            <a:ext cx="0" cy="3765648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"/>
          <p:cNvSpPr txBox="1"/>
          <p:nvPr/>
        </p:nvSpPr>
        <p:spPr>
          <a:xfrm>
            <a:off x="6393225" y="1710337"/>
            <a:ext cx="40719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Nasz</a:t>
            </a:r>
            <a:r>
              <a:rPr lang="pl-PL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b="1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duch</a:t>
            </a:r>
            <a:r>
              <a:rPr lang="pl-PL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pl-PL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Nasze</a:t>
            </a:r>
            <a:r>
              <a:rPr lang="pl-PL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b="1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wartości</a:t>
            </a:r>
            <a:r>
              <a:rPr lang="pl-PL" sz="2400">
                <a:solidFill>
                  <a:srgbClr val="62626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0473" y="5455592"/>
            <a:ext cx="3202732" cy="6626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690984" y="105288"/>
            <a:ext cx="5126070" cy="990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690984" y="1021778"/>
            <a:ext cx="2319585" cy="4794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3"/>
          <p:cNvCxnSpPr/>
          <p:nvPr/>
        </p:nvCxnSpPr>
        <p:spPr>
          <a:xfrm>
            <a:off x="776738" y="1239009"/>
            <a:ext cx="10934403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3"/>
          <p:cNvSpPr txBox="1"/>
          <p:nvPr/>
        </p:nvSpPr>
        <p:spPr>
          <a:xfrm>
            <a:off x="802101" y="1654000"/>
            <a:ext cx="22572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Nasza</a:t>
            </a:r>
            <a:r>
              <a:rPr lang="pl-PL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2400" b="1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misja</a:t>
            </a:r>
            <a:endParaRPr sz="2400">
              <a:solidFill>
                <a:srgbClr val="6262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802097" y="2115663"/>
            <a:ext cx="46755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Tworzymy środowisko do rozwoju uniwersalnych postaw i kompetencji poszukiwanych przez najlepszych pracodawców</a:t>
            </a:r>
            <a:endParaRPr/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196" y="7210478"/>
            <a:ext cx="3972757" cy="336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/>
          <p:nvPr/>
        </p:nvSpPr>
        <p:spPr>
          <a:xfrm>
            <a:off x="8734953" y="5044139"/>
            <a:ext cx="308558" cy="260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8501" y="2309309"/>
            <a:ext cx="3521395" cy="2885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/>
          <p:nvPr/>
        </p:nvSpPr>
        <p:spPr>
          <a:xfrm>
            <a:off x="8734953" y="5044139"/>
            <a:ext cx="308558" cy="1891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/>
              <a:t>Nasz bezpłatny program </a:t>
            </a:r>
            <a:endParaRPr/>
          </a:p>
        </p:txBody>
      </p:sp>
      <p:sp>
        <p:nvSpPr>
          <p:cNvPr id="144" name="Google Shape;144;p4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750" y="1067502"/>
            <a:ext cx="9720381" cy="22680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4"/>
          <p:cNvGrpSpPr/>
          <p:nvPr/>
        </p:nvGrpSpPr>
        <p:grpSpPr>
          <a:xfrm>
            <a:off x="9803542" y="6195289"/>
            <a:ext cx="2089103" cy="441231"/>
            <a:chOff x="10194605" y="5118722"/>
            <a:chExt cx="2089103" cy="441231"/>
          </a:xfrm>
        </p:grpSpPr>
        <p:pic>
          <p:nvPicPr>
            <p:cNvPr id="147" name="Google Shape;147;p4" descr="Znalezione obrazy dla zapytania internet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94605" y="5118722"/>
              <a:ext cx="360906" cy="36091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148" name="Google Shape;148;p4">
              <a:hlinkClick r:id="rId5"/>
            </p:cNvPr>
            <p:cNvSpPr/>
            <p:nvPr/>
          </p:nvSpPr>
          <p:spPr>
            <a:xfrm>
              <a:off x="10528932" y="5190621"/>
              <a:ext cx="1754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leaneducation.pl</a:t>
              </a:r>
              <a:endParaRPr/>
            </a:p>
          </p:txBody>
        </p:sp>
      </p:grpSp>
      <p:sp>
        <p:nvSpPr>
          <p:cNvPr id="149" name="Google Shape;149;p4"/>
          <p:cNvSpPr txBox="1">
            <a:spLocks noGrp="1"/>
          </p:cNvSpPr>
          <p:nvPr>
            <p:ph type="body" idx="4294967295"/>
          </p:nvPr>
        </p:nvSpPr>
        <p:spPr>
          <a:xfrm>
            <a:off x="625800" y="3904150"/>
            <a:ext cx="11191500" cy="21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Char char="❏"/>
            </a:pPr>
            <a:r>
              <a:rPr lang="pl-P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PROGRAM EDUKACYJNY DLA GRUP MŁODZIEŻY W WIEKU OD 13 DO 19 ROKU ŻYCIA,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Char char="❏"/>
            </a:pPr>
            <a:r>
              <a:rPr lang="pl-P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SKŁADAJĄCY SIĘ Z 24 LEKCJI,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Char char="❏"/>
            </a:pPr>
            <a:r>
              <a:rPr lang="pl-P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PROWADZONYCH PRZEZ OPIEKUNA, LIDERA I CZŁONKÓW ZESPOŁU OD WRZEŚNIA DO CZERWCA,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Char char="❏"/>
            </a:pPr>
            <a:r>
              <a:rPr lang="pl-P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KTÓRYCH POPRZEZ ZABAWĘ CAŁY ZESPÓŁ WRAZ Z OPIEKUNEM POZNAJE ZAGADNIENIA Z OBSZARU LEAN,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Char char="❏"/>
            </a:pPr>
            <a:r>
              <a:rPr lang="pl-PL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ORAZ ROZWIJA KLUCZOWE KOMPETENCJE POSZUKIWANE PRZEZ NAJLEPSZYCH PRACODAWCÓW</a:t>
            </a:r>
            <a:endParaRPr sz="8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50" name="Google Shape;150;p4"/>
          <p:cNvCxnSpPr/>
          <p:nvPr/>
        </p:nvCxnSpPr>
        <p:spPr>
          <a:xfrm>
            <a:off x="754338" y="3670684"/>
            <a:ext cx="109344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/>
              <a:t>CO TO JEST LEAN THINKING?</a:t>
            </a:r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1"/>
          </p:nvPr>
        </p:nvSpPr>
        <p:spPr>
          <a:xfrm>
            <a:off x="882299" y="1594800"/>
            <a:ext cx="9629775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Char char="▪"/>
            </a:pPr>
            <a:r>
              <a:rPr lang="pl-PL" sz="2400" dirty="0"/>
              <a:t>to sposób myślenia i działania;</a:t>
            </a:r>
            <a:endParaRPr dirty="0"/>
          </a:p>
          <a:p>
            <a:pPr marL="28575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400"/>
              <a:buChar char="▪"/>
            </a:pPr>
            <a:r>
              <a:rPr lang="pl-PL" sz="2400" dirty="0"/>
              <a:t>to umiejętność </a:t>
            </a:r>
            <a:r>
              <a:rPr lang="pl-PL" sz="2400" dirty="0">
                <a:solidFill>
                  <a:srgbClr val="C59A00"/>
                </a:solidFill>
              </a:rPr>
              <a:t>wykorzystywania naszych talentów i zasobów </a:t>
            </a:r>
            <a:r>
              <a:rPr lang="pl-PL" sz="2400" dirty="0"/>
              <a:t>w taki sposób, żeby  dawały nam i naszemu otoczeniu jak </a:t>
            </a:r>
            <a:r>
              <a:rPr lang="pl-PL" sz="2400" dirty="0">
                <a:solidFill>
                  <a:srgbClr val="C59A00"/>
                </a:solidFill>
              </a:rPr>
              <a:t>największą satysfakcję z rezultatów </a:t>
            </a:r>
            <a:r>
              <a:rPr lang="pl-PL" sz="2400" dirty="0"/>
              <a:t>podejmowanych przez nas działań;</a:t>
            </a:r>
            <a:endParaRPr sz="2400" dirty="0"/>
          </a:p>
          <a:p>
            <a:pPr marL="28575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400"/>
              <a:buChar char="▪"/>
            </a:pPr>
            <a:r>
              <a:rPr lang="pl-PL" sz="2400" dirty="0"/>
              <a:t>to zespół uniwersalnych kompetencji, które można wykorzystać w każdym środowisku,  a przede wszystkim w pracy.</a:t>
            </a:r>
            <a:endParaRPr dirty="0"/>
          </a:p>
          <a:p>
            <a:pPr marL="742950" lvl="1" indent="-133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400"/>
              <a:buNone/>
            </a:pPr>
            <a:endParaRPr sz="2400" dirty="0"/>
          </a:p>
          <a:p>
            <a:pPr marL="285750" lvl="0" indent="-133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400"/>
              <a:buNone/>
            </a:pPr>
            <a:endParaRPr sz="2400" dirty="0"/>
          </a:p>
        </p:txBody>
      </p:sp>
      <p:sp>
        <p:nvSpPr>
          <p:cNvPr id="366" name="Google Shape;366;p7"/>
          <p:cNvSpPr txBox="1"/>
          <p:nvPr/>
        </p:nvSpPr>
        <p:spPr>
          <a:xfrm>
            <a:off x="4188823" y="4285573"/>
            <a:ext cx="7809048" cy="229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7"/>
          <p:cNvSpPr/>
          <p:nvPr/>
        </p:nvSpPr>
        <p:spPr>
          <a:xfrm>
            <a:off x="4985579" y="4556915"/>
            <a:ext cx="68806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wspólne wartości;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praca zespołowa;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koncentracja na klientach i naszych działaniach;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nauka myślenia procesowego;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▪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nauka eliminowania marnotrawstwa wszystkiego co robimy.</a:t>
            </a:r>
            <a:endParaRPr/>
          </a:p>
        </p:txBody>
      </p:sp>
      <p:cxnSp>
        <p:nvCxnSpPr>
          <p:cNvPr id="368" name="Google Shape;368;p7"/>
          <p:cNvCxnSpPr/>
          <p:nvPr/>
        </p:nvCxnSpPr>
        <p:spPr>
          <a:xfrm rot="10800000" flipH="1">
            <a:off x="5076196" y="4335970"/>
            <a:ext cx="1914985" cy="1"/>
          </a:xfrm>
          <a:prstGeom prst="straightConnector1">
            <a:avLst/>
          </a:prstGeom>
          <a:noFill/>
          <a:ln w="476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7"/>
          <p:cNvCxnSpPr/>
          <p:nvPr/>
        </p:nvCxnSpPr>
        <p:spPr>
          <a:xfrm rot="10800000" flipH="1">
            <a:off x="5076196" y="4444644"/>
            <a:ext cx="1231812" cy="1"/>
          </a:xfrm>
          <a:prstGeom prst="straightConnector1">
            <a:avLst/>
          </a:prstGeom>
          <a:noFill/>
          <a:ln w="476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0" name="Google Shape;370;p7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14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</a:pPr>
            <a:r>
              <a:rPr lang="pl-PL" sz="3200"/>
              <a:t>10 ZASAD LEAN THINKERA</a:t>
            </a:r>
            <a:endParaRPr/>
          </a:p>
        </p:txBody>
      </p:sp>
      <p:sp>
        <p:nvSpPr>
          <p:cNvPr id="376" name="Google Shape;376;p8"/>
          <p:cNvSpPr txBox="1">
            <a:spLocks noGrp="1"/>
          </p:cNvSpPr>
          <p:nvPr>
            <p:ph type="body" idx="1"/>
          </p:nvPr>
        </p:nvSpPr>
        <p:spPr>
          <a:xfrm>
            <a:off x="760504" y="1432561"/>
            <a:ext cx="4717188" cy="4939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pl-PL" sz="2000">
                <a:solidFill>
                  <a:schemeClr val="dk2"/>
                </a:solidFill>
              </a:rPr>
              <a:t> Porzuć stare zasady myślenia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pl-PL" sz="2000">
                <a:solidFill>
                  <a:schemeClr val="dk2"/>
                </a:solidFill>
              </a:rPr>
              <a:t> Unikaj wymówek. Wróć ponownie do pierwszej zasady;)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pl-PL" sz="2000">
                <a:solidFill>
                  <a:schemeClr val="dk2"/>
                </a:solidFill>
              </a:rPr>
              <a:t> Nie rób wyjątków, zmieniaj i doskonal!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pl-PL" sz="2000">
                <a:solidFill>
                  <a:schemeClr val="dk2"/>
                </a:solidFill>
              </a:rPr>
              <a:t> Szukaj najprostszego rozwiązania,  a nie najlepszego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pl-PL" sz="2000">
                <a:solidFill>
                  <a:schemeClr val="dk2"/>
                </a:solidFill>
              </a:rPr>
              <a:t> Błędy naprawiaj od ręki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pl-PL" sz="2000">
                <a:solidFill>
                  <a:schemeClr val="dk2"/>
                </a:solidFill>
              </a:rPr>
              <a:t> Używaj sprytu zamiast pieniędzy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pl-PL" sz="2000">
                <a:solidFill>
                  <a:schemeClr val="dk2"/>
                </a:solidFill>
              </a:rPr>
              <a:t> Problemy to nasze możliwości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pl-PL" sz="2000">
                <a:solidFill>
                  <a:schemeClr val="dk2"/>
                </a:solidFill>
              </a:rPr>
              <a:t> Zawsze 5 razy powtarzaj „dlaczego”?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pl-PL" sz="2000">
                <a:solidFill>
                  <a:schemeClr val="dk2"/>
                </a:solidFill>
              </a:rPr>
              <a:t> Szukaj pomysłów angażując innych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AutoNum type="arabicPeriod"/>
            </a:pPr>
            <a:r>
              <a:rPr lang="pl-PL" sz="2000">
                <a:solidFill>
                  <a:schemeClr val="dk2"/>
                </a:solidFill>
              </a:rPr>
              <a:t>Doskonalenie nie ma końca</a:t>
            </a:r>
            <a:endParaRPr/>
          </a:p>
        </p:txBody>
      </p:sp>
      <p:pic>
        <p:nvPicPr>
          <p:cNvPr id="377" name="Google Shape;3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4731" y="1980757"/>
            <a:ext cx="6371590" cy="358401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8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6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g8d371c7cf6_0_0"/>
          <p:cNvGrpSpPr/>
          <p:nvPr/>
        </p:nvGrpSpPr>
        <p:grpSpPr>
          <a:xfrm>
            <a:off x="7758502" y="1431689"/>
            <a:ext cx="2725200" cy="4810500"/>
            <a:chOff x="7758502" y="1431689"/>
            <a:chExt cx="2725200" cy="4810500"/>
          </a:xfrm>
        </p:grpSpPr>
        <p:sp>
          <p:nvSpPr>
            <p:cNvPr id="195" name="Google Shape;195;g8d371c7cf6_0_0"/>
            <p:cNvSpPr txBox="1"/>
            <p:nvPr/>
          </p:nvSpPr>
          <p:spPr>
            <a:xfrm>
              <a:off x="7758502" y="1431689"/>
              <a:ext cx="2725200" cy="4810500"/>
            </a:xfrm>
            <a:prstGeom prst="rect">
              <a:avLst/>
            </a:pr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ROZWÓJ UMIEJĘTNOŚCI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Uczniowie pracują z Nauczycielem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pod kierunkiem Opiekuna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ze strony przedsiębiorstwa.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Realizacja zadania projektowego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podczas 3 wizyt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 wybranym przedsiębiorstwie.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6" name="Google Shape;196;g8d371c7cf6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46274" y="1702824"/>
              <a:ext cx="1549641" cy="1481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g8d371c7cf6_0_0"/>
            <p:cNvSpPr txBox="1"/>
            <p:nvPr/>
          </p:nvSpPr>
          <p:spPr>
            <a:xfrm>
              <a:off x="7961917" y="3575484"/>
              <a:ext cx="2473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Przeniesienie zdobytej wiedzy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 realia przedsiębiorstwa</a:t>
              </a:r>
              <a:endParaRPr/>
            </a:p>
          </p:txBody>
        </p:sp>
        <p:pic>
          <p:nvPicPr>
            <p:cNvPr id="198" name="Google Shape;198;g8d371c7cf6_0_0" descr="Podobny obraz"/>
            <p:cNvPicPr preferRelativeResize="0"/>
            <p:nvPr/>
          </p:nvPicPr>
          <p:blipFill rotWithShape="1">
            <a:blip r:embed="rId4">
              <a:alphaModFix/>
              <a:biLevel thresh="25000"/>
            </a:blip>
            <a:srcRect/>
            <a:stretch/>
          </p:blipFill>
          <p:spPr>
            <a:xfrm>
              <a:off x="8976491" y="5248953"/>
              <a:ext cx="289203" cy="2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g8d371c7cf6_0_0" descr="Podobny obraz"/>
            <p:cNvPicPr preferRelativeResize="0"/>
            <p:nvPr/>
          </p:nvPicPr>
          <p:blipFill rotWithShape="1">
            <a:blip r:embed="rId5">
              <a:alphaModFix/>
              <a:biLevel thresh="25000"/>
            </a:blip>
            <a:srcRect/>
            <a:stretch/>
          </p:blipFill>
          <p:spPr>
            <a:xfrm>
              <a:off x="8941399" y="4262072"/>
              <a:ext cx="291816" cy="336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g8d371c7cf6_0_0"/>
            <p:cNvSpPr/>
            <p:nvPr/>
          </p:nvSpPr>
          <p:spPr>
            <a:xfrm>
              <a:off x="7900986" y="3167359"/>
              <a:ext cx="2440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KWIECIEŃ – CZERWIEC</a:t>
              </a:r>
              <a:endParaRPr dirty="0"/>
            </a:p>
          </p:txBody>
        </p:sp>
      </p:grpSp>
      <p:grpSp>
        <p:nvGrpSpPr>
          <p:cNvPr id="201" name="Google Shape;201;g8d371c7cf6_0_0"/>
          <p:cNvGrpSpPr/>
          <p:nvPr/>
        </p:nvGrpSpPr>
        <p:grpSpPr>
          <a:xfrm>
            <a:off x="4693825" y="1435324"/>
            <a:ext cx="3103049" cy="4810800"/>
            <a:chOff x="4719703" y="1435324"/>
            <a:chExt cx="3103049" cy="4810800"/>
          </a:xfrm>
        </p:grpSpPr>
        <p:sp>
          <p:nvSpPr>
            <p:cNvPr id="202" name="Google Shape;202;g8d371c7cf6_0_0"/>
            <p:cNvSpPr txBox="1"/>
            <p:nvPr/>
          </p:nvSpPr>
          <p:spPr>
            <a:xfrm>
              <a:off x="4847291" y="1435324"/>
              <a:ext cx="2709900" cy="4810800"/>
            </a:xfrm>
            <a:prstGeom prst="rect">
              <a:avLst/>
            </a:prstGeom>
            <a:solidFill>
              <a:srgbClr val="CC1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ROZWÓJ WIEDZY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Uczniowie pracują z Nauczycielem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przy wsparciu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Koordynatorów programu.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Zdobywanie wiedzy merytorycznej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poprzez zadania-wyzwania</a:t>
              </a:r>
              <a:endParaRPr/>
            </a:p>
          </p:txBody>
        </p:sp>
        <p:pic>
          <p:nvPicPr>
            <p:cNvPr id="203" name="Google Shape;203;g8d371c7cf6_0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46623" y="1702824"/>
              <a:ext cx="1711144" cy="15169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g8d371c7cf6_0_0"/>
            <p:cNvSpPr/>
            <p:nvPr/>
          </p:nvSpPr>
          <p:spPr>
            <a:xfrm>
              <a:off x="7526052" y="3466274"/>
              <a:ext cx="296700" cy="666000"/>
            </a:xfrm>
            <a:prstGeom prst="homePlate">
              <a:avLst>
                <a:gd name="adj" fmla="val 50000"/>
              </a:avLst>
            </a:prstGeom>
            <a:solidFill>
              <a:srgbClr val="CC10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g8d371c7cf6_0_0"/>
            <p:cNvSpPr/>
            <p:nvPr/>
          </p:nvSpPr>
          <p:spPr>
            <a:xfrm>
              <a:off x="4719703" y="3490521"/>
              <a:ext cx="2968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Rozwój wiedzy z zakresu technik rozwiązywania problemów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doskonalenia procesów</a:t>
              </a:r>
              <a:endParaRPr/>
            </a:p>
          </p:txBody>
        </p:sp>
        <p:pic>
          <p:nvPicPr>
            <p:cNvPr id="206" name="Google Shape;206;g8d371c7cf6_0_0" descr="Podobny obraz"/>
            <p:cNvPicPr preferRelativeResize="0"/>
            <p:nvPr/>
          </p:nvPicPr>
          <p:blipFill rotWithShape="1">
            <a:blip r:embed="rId4">
              <a:alphaModFix/>
              <a:biLevel thresh="25000"/>
            </a:blip>
            <a:srcRect/>
            <a:stretch/>
          </p:blipFill>
          <p:spPr>
            <a:xfrm>
              <a:off x="6021833" y="5248953"/>
              <a:ext cx="289203" cy="2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g8d371c7cf6_0_0" descr="Podobny obraz"/>
            <p:cNvPicPr preferRelativeResize="0"/>
            <p:nvPr/>
          </p:nvPicPr>
          <p:blipFill rotWithShape="1">
            <a:blip r:embed="rId5">
              <a:alphaModFix/>
              <a:biLevel thresh="25000"/>
            </a:blip>
            <a:srcRect/>
            <a:stretch/>
          </p:blipFill>
          <p:spPr>
            <a:xfrm>
              <a:off x="6056287" y="4262073"/>
              <a:ext cx="291816" cy="336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g8d371c7cf6_0_0"/>
            <p:cNvSpPr/>
            <p:nvPr/>
          </p:nvSpPr>
          <p:spPr>
            <a:xfrm>
              <a:off x="4952941" y="3130490"/>
              <a:ext cx="2546392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 dirty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STYCZEŃ – MARZEC </a:t>
              </a:r>
              <a:endParaRPr dirty="0"/>
            </a:p>
          </p:txBody>
        </p:sp>
      </p:grpSp>
      <p:grpSp>
        <p:nvGrpSpPr>
          <p:cNvPr id="209" name="Google Shape;209;g8d371c7cf6_0_0"/>
          <p:cNvGrpSpPr/>
          <p:nvPr/>
        </p:nvGrpSpPr>
        <p:grpSpPr>
          <a:xfrm>
            <a:off x="1761044" y="1435327"/>
            <a:ext cx="3102443" cy="4810800"/>
            <a:chOff x="1761044" y="1431688"/>
            <a:chExt cx="3102443" cy="4810800"/>
          </a:xfrm>
        </p:grpSpPr>
        <p:sp>
          <p:nvSpPr>
            <p:cNvPr id="210" name="Google Shape;210;g8d371c7cf6_0_0"/>
            <p:cNvSpPr txBox="1"/>
            <p:nvPr/>
          </p:nvSpPr>
          <p:spPr>
            <a:xfrm>
              <a:off x="1864556" y="1431688"/>
              <a:ext cx="2709900" cy="4810800"/>
            </a:xfrm>
            <a:prstGeom prst="rect">
              <a:avLst/>
            </a:prstGeom>
            <a:solidFill>
              <a:srgbClr val="FBC8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ROZWÓJ POSTAW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Uczniowie pracują z Nauczycielem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przy wsparciu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Koordynatorów programu.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Rozwijanie postaw Lean Thinker’a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podczas gry symulacyjnej </a:t>
              </a:r>
              <a:endParaRPr/>
            </a:p>
          </p:txBody>
        </p:sp>
        <p:pic>
          <p:nvPicPr>
            <p:cNvPr id="211" name="Google Shape;211;g8d371c7cf6_0_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16367" y="1682060"/>
              <a:ext cx="1647681" cy="1481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g8d371c7cf6_0_0"/>
            <p:cNvSpPr/>
            <p:nvPr/>
          </p:nvSpPr>
          <p:spPr>
            <a:xfrm>
              <a:off x="4566787" y="3466273"/>
              <a:ext cx="296700" cy="672900"/>
            </a:xfrm>
            <a:prstGeom prst="homePlate">
              <a:avLst>
                <a:gd name="adj" fmla="val 50000"/>
              </a:avLst>
            </a:prstGeom>
            <a:solidFill>
              <a:srgbClr val="FBC8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g8d371c7cf6_0_0"/>
            <p:cNvSpPr/>
            <p:nvPr/>
          </p:nvSpPr>
          <p:spPr>
            <a:xfrm>
              <a:off x="1761044" y="3492709"/>
              <a:ext cx="29517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Rozwój umiejętności pracy zespołowej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oraz świadomości roli członków grupy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wspólnym dążeniu do celu</a:t>
              </a:r>
              <a:endParaRPr/>
            </a:p>
          </p:txBody>
        </p:sp>
        <p:pic>
          <p:nvPicPr>
            <p:cNvPr id="214" name="Google Shape;214;g8d371c7cf6_0_0" descr="Podobny obraz"/>
            <p:cNvPicPr preferRelativeResize="0"/>
            <p:nvPr/>
          </p:nvPicPr>
          <p:blipFill rotWithShape="1">
            <a:blip r:embed="rId4">
              <a:alphaModFix/>
              <a:biLevel thresh="75000"/>
            </a:blip>
            <a:srcRect/>
            <a:stretch/>
          </p:blipFill>
          <p:spPr>
            <a:xfrm>
              <a:off x="2987764" y="5240863"/>
              <a:ext cx="289203" cy="28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g8d371c7cf6_0_0" descr="Podobny obraz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993459" y="4261394"/>
              <a:ext cx="291816" cy="336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g8d371c7cf6_0_0"/>
            <p:cNvSpPr/>
            <p:nvPr/>
          </p:nvSpPr>
          <p:spPr>
            <a:xfrm>
              <a:off x="2159709" y="3130490"/>
              <a:ext cx="2129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WRZESIEŃ – STYCZEŃ</a:t>
              </a:r>
              <a:endParaRPr dirty="0"/>
            </a:p>
          </p:txBody>
        </p:sp>
      </p:grpSp>
      <p:sp>
        <p:nvSpPr>
          <p:cNvPr id="217" name="Google Shape;217;g8d371c7cf6_0_0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/>
              <a:t>program stawia na rozwój</a:t>
            </a:r>
            <a:endParaRPr/>
          </a:p>
        </p:txBody>
      </p:sp>
      <p:sp>
        <p:nvSpPr>
          <p:cNvPr id="218" name="Google Shape;218;g8d371c7cf6_0_0"/>
          <p:cNvSpPr/>
          <p:nvPr/>
        </p:nvSpPr>
        <p:spPr>
          <a:xfrm>
            <a:off x="6224926" y="6320750"/>
            <a:ext cx="57027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DODATKOWO GRUPY UCZESTNICZĄ W TURNIEJU O ZASIĘGU KRAJOWYM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/>
              <a:t>ETAP 1 – ROZWÓJ POSTAW</a:t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817705" y="1759527"/>
            <a:ext cx="4071938" cy="3603625"/>
          </a:xfrm>
          <a:prstGeom prst="rect">
            <a:avLst/>
          </a:prstGeom>
          <a:solidFill>
            <a:srgbClr val="FBC8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WRZESIEŃ – STYCZEŃ</a:t>
            </a:r>
            <a:endParaRPr lang="pl-PL"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pl-PL" sz="1600" b="1" dirty="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ROZWÓJ POSTAW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pl-P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Uczniowie pracują z nauczycielem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pl-P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 wsparciu koordynatorów programu.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pl-P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Rozwijanie postaw i myślenia </a:t>
            </a:r>
            <a:r>
              <a:rPr lang="pl-PL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</a:t>
            </a:r>
            <a:r>
              <a:rPr lang="pl-P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pl-P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podczas poprzez grę symulacyjną                                          i zadania zespołowe</a:t>
            </a:r>
            <a:endParaRPr dirty="0"/>
          </a:p>
        </p:txBody>
      </p:sp>
      <p:sp>
        <p:nvSpPr>
          <p:cNvPr id="225" name="Google Shape;225;p9"/>
          <p:cNvSpPr/>
          <p:nvPr/>
        </p:nvSpPr>
        <p:spPr>
          <a:xfrm>
            <a:off x="855805" y="2729489"/>
            <a:ext cx="3978275" cy="5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pl-PL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Rozwój umiejętności pracy zespołowej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pl-PL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wspólnym dążeniu do celu</a:t>
            </a:r>
            <a:endParaRPr/>
          </a:p>
        </p:txBody>
      </p:sp>
      <p:pic>
        <p:nvPicPr>
          <p:cNvPr id="226" name="Google Shape;226;p9" descr="Podobny obraz"/>
          <p:cNvPicPr preferRelativeResize="0"/>
          <p:nvPr/>
        </p:nvPicPr>
        <p:blipFill rotWithShape="1">
          <a:blip r:embed="rId3">
            <a:alphaModFix/>
            <a:biLevel thresh="75000"/>
          </a:blip>
          <a:srcRect/>
          <a:stretch/>
        </p:blipFill>
        <p:spPr>
          <a:xfrm>
            <a:off x="962168" y="4653539"/>
            <a:ext cx="288925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Podobny obraz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355" y="3796289"/>
            <a:ext cx="292100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0305" y="1759527"/>
            <a:ext cx="6627234" cy="3603624"/>
          </a:xfrm>
          <a:prstGeom prst="rect">
            <a:avLst/>
          </a:prstGeom>
          <a:noFill/>
          <a:ln>
            <a:noFill/>
          </a:ln>
          <a:effectLst>
            <a:outerShdw blurRad="292100" dist="38100" dir="10800000" algn="r" rotWithShape="0">
              <a:schemeClr val="lt1"/>
            </a:outerShdw>
          </a:effectLst>
        </p:spPr>
      </p:pic>
      <p:sp>
        <p:nvSpPr>
          <p:cNvPr id="229" name="Google Shape;229;p9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veat"/>
              <a:buNone/>
            </a:pPr>
            <a:r>
              <a:rPr lang="pl-PL"/>
              <a:t>ETAP 2 – ROZWÓJ WIEDZY</a:t>
            </a:r>
            <a:endParaRPr/>
          </a:p>
        </p:txBody>
      </p:sp>
      <p:sp>
        <p:nvSpPr>
          <p:cNvPr id="235" name="Google Shape;235;p10"/>
          <p:cNvSpPr txBox="1">
            <a:spLocks noGrp="1"/>
          </p:cNvSpPr>
          <p:nvPr>
            <p:ph type="sldNum" idx="12"/>
          </p:nvPr>
        </p:nvSpPr>
        <p:spPr>
          <a:xfrm>
            <a:off x="0" y="6492875"/>
            <a:ext cx="367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1038530" y="1819158"/>
            <a:ext cx="4070350" cy="3603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STYCZEŃ – MARZEC </a:t>
            </a:r>
            <a:endParaRPr lang="pl-PL"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pl-PL" sz="1600" b="1" dirty="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ROZWÓJ WIEDZY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dirty="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Uczniowie pracują pod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kierunkiem koordynatorów programu.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Zdobywanie wiedzy merytorycznej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zadania-wyzwania i bezpośrednia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</a:pPr>
            <a:r>
              <a:rPr lang="pl-PL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rywalizacja w grze symulacyjnej</a:t>
            </a:r>
            <a:endParaRPr dirty="0"/>
          </a:p>
        </p:txBody>
      </p:sp>
      <p:sp>
        <p:nvSpPr>
          <p:cNvPr id="238" name="Google Shape;238;p10"/>
          <p:cNvSpPr/>
          <p:nvPr/>
        </p:nvSpPr>
        <p:spPr>
          <a:xfrm>
            <a:off x="1071868" y="2800233"/>
            <a:ext cx="3978275" cy="5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pl-PL" sz="1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Rozwój wiedzy z zakresu technik doskonalenia procesów</a:t>
            </a:r>
            <a:endParaRPr/>
          </a:p>
        </p:txBody>
      </p:sp>
      <p:pic>
        <p:nvPicPr>
          <p:cNvPr id="239" name="Google Shape;239;p10" descr="Podobny obraz"/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216330" y="4724055"/>
            <a:ext cx="288925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 descr="Podobny obraz"/>
          <p:cNvPicPr preferRelativeResize="0"/>
          <p:nvPr/>
        </p:nvPicPr>
        <p:blipFill rotWithShape="1">
          <a:blip r:embed="rId4">
            <a:alphaModFix/>
            <a:biLevel thresh="25000"/>
          </a:blip>
          <a:srcRect/>
          <a:stretch/>
        </p:blipFill>
        <p:spPr>
          <a:xfrm>
            <a:off x="1213155" y="3860520"/>
            <a:ext cx="292100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00;p11">
            <a:extLst>
              <a:ext uri="{FF2B5EF4-FFF2-40B4-BE49-F238E27FC236}">
                <a16:creationId xmlns:a16="http://schemas.microsoft.com/office/drawing/2014/main" id="{03F9F185-5100-81FC-2066-BB488D0A62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935" b="1"/>
          <a:stretch/>
        </p:blipFill>
        <p:spPr>
          <a:xfrm>
            <a:off x="5362963" y="1819158"/>
            <a:ext cx="6107194" cy="359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nEducation2019-07">
  <a:themeElements>
    <a:clrScheme name="Niestandardowy 1">
      <a:dk1>
        <a:srgbClr val="000000"/>
      </a:dk1>
      <a:lt1>
        <a:srgbClr val="FFFFFF"/>
      </a:lt1>
      <a:dk2>
        <a:srgbClr val="3F3F3F"/>
      </a:dk2>
      <a:lt2>
        <a:srgbClr val="E5DEDB"/>
      </a:lt2>
      <a:accent1>
        <a:srgbClr val="FFCA08"/>
      </a:accent1>
      <a:accent2>
        <a:srgbClr val="C00000"/>
      </a:accent2>
      <a:accent3>
        <a:srgbClr val="00B050"/>
      </a:accent3>
      <a:accent4>
        <a:srgbClr val="0F4C76"/>
      </a:accent4>
      <a:accent5>
        <a:srgbClr val="3F3F3F"/>
      </a:accent5>
      <a:accent6>
        <a:srgbClr val="FFFF00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738</Words>
  <Application>Microsoft Office PowerPoint</Application>
  <PresentationFormat>Panoramiczny</PresentationFormat>
  <Paragraphs>215</Paragraphs>
  <Slides>16</Slides>
  <Notes>16</Notes>
  <HiddenSlides>0</HiddenSlides>
  <MMClips>2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Open Sans</vt:lpstr>
      <vt:lpstr>Caveat</vt:lpstr>
      <vt:lpstr>Noto Sans Symbols</vt:lpstr>
      <vt:lpstr>Calibri</vt:lpstr>
      <vt:lpstr>LeanEducation2019-07</vt:lpstr>
      <vt:lpstr>Prezentacja programu PowerPoint</vt:lpstr>
      <vt:lpstr>o Fundacji</vt:lpstr>
      <vt:lpstr>Prezentacja programu PowerPoint</vt:lpstr>
      <vt:lpstr>Nasz bezpłatny program </vt:lpstr>
      <vt:lpstr>CO TO JEST LEAN THINKING?</vt:lpstr>
      <vt:lpstr>10 ZASAD LEAN THINKERA</vt:lpstr>
      <vt:lpstr>program stawia na rozwój</vt:lpstr>
      <vt:lpstr>ETAP 1 – ROZWÓJ POSTAW</vt:lpstr>
      <vt:lpstr>ETAP 2 – ROZWÓJ WIEDZY</vt:lpstr>
      <vt:lpstr>ETAP 3 – ROZWÓJ UMIEJĘTNOŚCI</vt:lpstr>
      <vt:lpstr>ETAP 3 – PROBLEM DO ROZWIĄZANIA</vt:lpstr>
      <vt:lpstr>KORZYŚCI DLA UCZNIÓW</vt:lpstr>
      <vt:lpstr>DUŻO FRAJDY I ZABAWY!</vt:lpstr>
      <vt:lpstr>KORZYŚCI DLA NAUCZYCIELI</vt:lpstr>
      <vt:lpstr>Rola nauczyciela w programie</vt:lpstr>
      <vt:lpstr>Czekamy Na Was!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Priv</dc:creator>
  <cp:lastModifiedBy>Joanna Czerska</cp:lastModifiedBy>
  <cp:revision>8</cp:revision>
  <dcterms:created xsi:type="dcterms:W3CDTF">2019-04-07T09:01:41Z</dcterms:created>
  <dcterms:modified xsi:type="dcterms:W3CDTF">2023-01-30T16:18:59Z</dcterms:modified>
</cp:coreProperties>
</file>